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3.xml" ContentType="application/vnd.ms-office.chartcolorstyle+xml"/>
  <Override PartName="/ppt/charts/style33.xml" ContentType="application/vnd.ms-office.chartstyle+xml"/>
  <Override PartName="/ppt/charts/colors34.xml" ContentType="application/vnd.ms-office.chartcolorstyle+xml"/>
  <Override PartName="/ppt/charts/style34.xml" ContentType="application/vnd.ms-office.chartstyle+xml"/>
  <Override PartName="/ppt/charts/colors35.xml" ContentType="application/vnd.ms-office.chartcolorstyle+xml"/>
  <Override PartName="/ppt/charts/style35.xml" ContentType="application/vnd.ms-office.chartstyle+xml"/>
  <Override PartName="/ppt/charts/colors36.xml" ContentType="application/vnd.ms-office.chartcolorstyle+xml"/>
  <Override PartName="/ppt/charts/style36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39.xml" ContentType="application/vnd.ms-office.chartcolorstyle+xml"/>
  <Override PartName="/ppt/charts/style39.xml" ContentType="application/vnd.ms-office.chartstyle+xml"/>
  <Override PartName="/ppt/charts/colors40.xml" ContentType="application/vnd.ms-office.chartcolorstyle+xml"/>
  <Override PartName="/ppt/charts/style40.xml" ContentType="application/vnd.ms-office.chartstyle+xml"/>
  <Override PartName="/ppt/charts/colors41.xml" ContentType="application/vnd.ms-office.chartcolorstyle+xml"/>
  <Override PartName="/ppt/charts/style4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640" r:id="rId3"/>
    <p:sldId id="632" r:id="rId4"/>
    <p:sldId id="633" r:id="rId5"/>
    <p:sldId id="635" r:id="rId6"/>
    <p:sldId id="636" r:id="rId7"/>
    <p:sldId id="637" r:id="rId8"/>
    <p:sldId id="593" r:id="rId9"/>
    <p:sldId id="594" r:id="rId10"/>
    <p:sldId id="595" r:id="rId11"/>
    <p:sldId id="596" r:id="rId12"/>
    <p:sldId id="597" r:id="rId13"/>
    <p:sldId id="599" r:id="rId14"/>
    <p:sldId id="603" r:id="rId15"/>
    <p:sldId id="604" r:id="rId16"/>
    <p:sldId id="605" r:id="rId17"/>
    <p:sldId id="606" r:id="rId18"/>
    <p:sldId id="607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21" r:id="rId32"/>
    <p:sldId id="622" r:id="rId33"/>
    <p:sldId id="623" r:id="rId34"/>
    <p:sldId id="624" r:id="rId35"/>
    <p:sldId id="625" r:id="rId36"/>
    <p:sldId id="626" r:id="rId37"/>
    <p:sldId id="627" r:id="rId38"/>
    <p:sldId id="628" r:id="rId39"/>
    <p:sldId id="629" r:id="rId40"/>
    <p:sldId id="630" r:id="rId41"/>
    <p:sldId id="631" r:id="rId42"/>
    <p:sldId id="634" r:id="rId4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FFFF"/>
    <a:srgbClr val="FF84F7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71"/>
    <p:restoredTop sz="99332" autoAdjust="0"/>
  </p:normalViewPr>
  <p:slideViewPr>
    <p:cSldViewPr snapToGrid="0" snapToObjects="1">
      <p:cViewPr>
        <p:scale>
          <a:sx n="125" d="100"/>
          <a:sy n="125" d="100"/>
        </p:scale>
        <p:origin x="-169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giadd\Desktop\ELABORAZIONI%20TOT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giadd\Desktop\ELABORAZIONI%20TOT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giadd\Desktop\domande%206%20e%2015%20elab%20tot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giadd\Desktop\ELABORAZIONI%20TOT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giadd\Desktop\ELABORAZIONI%20TOT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giadd\Desktop\ELABORAZIONI%20TOT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giadd\Desktop\ELABORAZIONI%20TOT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giadd\Desktop\ELABORAZIONI%20TOT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giadd\Desktop\ELABORAZIONI%20TOT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giadd\Desktop\ELABORAZIONI%20TOT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giadd\Desktop\ELABORAZIONI%20TOT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giadd\Desktop\domande%206%20e%2015%20elab%20tot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giadd\Desktop\ELABORAZIONI%20TOT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giadd\Desktop\ELABORAZIONI%20TOT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giadd\Desktop\ELABORAZIONI%20TOT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giadd\Desktop\ELABORAZIONI%20TOT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giadd\Desktop\ELABORAZIONI%20TOT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Style" Target="style27.xml"/><Relationship Id="rId2" Type="http://schemas.microsoft.com/office/2011/relationships/chartColorStyle" Target="colors27.xml"/><Relationship Id="rId1" Type="http://schemas.openxmlformats.org/officeDocument/2006/relationships/oleObject" Target="file:///C:\Users\giadd\Desktop\ELABORAZIONI%20TOT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oleObject" Target="file:///C:\Users\giadd\Desktop\ELABORAZIONI%20TOT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oleObject" Target="file:///C:\Users\giadd\Desktop\ELABORAZIONI%20TOT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giadd\Desktop\ELABORAZIONI%20TOT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oleObject" Target="file:///C:\Users\giadd\Desktop\ELABORAZIONI%20TOT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oleObject" Target="file:///C:\Users\giadd\Desktop\ELABORAZIONI%20TOT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oleObject" Target="file:///C:\Users\giadd\Desktop\ELABORAZIONI%20TOT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oleObject" Target="file:///C:\Users\giadd\Desktop\ELABORAZIONI%20TOT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oleObject" Target="file:///C:\Users\giadd\Desktop\ELABORAZIONI%20TOT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oleObject" Target="file:///C:\Users\giadd\Desktop\ELABORAZIONI%20TOT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6.xml"/><Relationship Id="rId2" Type="http://schemas.microsoft.com/office/2011/relationships/chartColorStyle" Target="colors36.xml"/><Relationship Id="rId1" Type="http://schemas.openxmlformats.org/officeDocument/2006/relationships/oleObject" Target="file:///C:\Users\giadd\Desktop\ELABORAZIONI%20TOT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7.xml"/><Relationship Id="rId2" Type="http://schemas.microsoft.com/office/2011/relationships/chartColorStyle" Target="colors37.xml"/><Relationship Id="rId1" Type="http://schemas.openxmlformats.org/officeDocument/2006/relationships/oleObject" Target="file:///C:\Users\giadd\Desktop\ELABORAZIONI%20TOT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38.xml"/><Relationship Id="rId2" Type="http://schemas.microsoft.com/office/2011/relationships/chartColorStyle" Target="colors38.xml"/><Relationship Id="rId1" Type="http://schemas.openxmlformats.org/officeDocument/2006/relationships/oleObject" Target="file:///C:\Users\giadd\Desktop\ELABORAZIONI%20TOT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39.xml"/><Relationship Id="rId2" Type="http://schemas.microsoft.com/office/2011/relationships/chartColorStyle" Target="colors39.xml"/><Relationship Id="rId1" Type="http://schemas.openxmlformats.org/officeDocument/2006/relationships/oleObject" Target="file:///C:\Users\giadd\Desktop\ELABORAZIONI%20TO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giadd\Desktop\ELABORAZIONI%20TOT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40.xml"/><Relationship Id="rId2" Type="http://schemas.microsoft.com/office/2011/relationships/chartColorStyle" Target="colors40.xml"/><Relationship Id="rId1" Type="http://schemas.openxmlformats.org/officeDocument/2006/relationships/oleObject" Target="file:///C:\Users\giadd\Desktop\ELABORAZIONI%20TOT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41.xml"/><Relationship Id="rId2" Type="http://schemas.microsoft.com/office/2011/relationships/chartColorStyle" Target="colors41.xml"/><Relationship Id="rId1" Type="http://schemas.openxmlformats.org/officeDocument/2006/relationships/oleObject" Target="file:///C:\Users\giadd\Desktop\ELABORAZIONI%20TO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giadd\Desktop\ELABORAZIONI%20TO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giadd\Desktop\ELABORAZIONI%20TOT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\\Users\roberto\Desktop\ELABORAZIONI%20TOT%20copi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\\Users\roberto\Desktop\ELABORAZIONI%20TOT%20cop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settori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</c:f>
              <c:strCache>
                <c:ptCount val="1"/>
                <c:pt idx="0">
                  <c:v>Commercio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fine'!$B$2:$PE$2</c:f>
              <c:numCache>
                <c:formatCode>0.0%</c:formatCode>
                <c:ptCount val="1"/>
                <c:pt idx="0">
                  <c:v>0.61483253588516751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BC-4072-9198-77DAB04BAC30}"/>
            </c:ext>
          </c:extLst>
        </c:ser>
        <c:ser>
          <c:idx val="1"/>
          <c:order val="1"/>
          <c:tx>
            <c:strRef>
              <c:f>'D. inizio fine'!$A$3</c:f>
              <c:strCache>
                <c:ptCount val="1"/>
                <c:pt idx="0">
                  <c:v>Turismo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fine'!$B$3:$PE$3</c:f>
              <c:numCache>
                <c:formatCode>0.0%</c:formatCode>
                <c:ptCount val="1"/>
                <c:pt idx="0">
                  <c:v>0.21770334928229665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BC-4072-9198-77DAB04BAC30}"/>
            </c:ext>
          </c:extLst>
        </c:ser>
        <c:ser>
          <c:idx val="2"/>
          <c:order val="2"/>
          <c:tx>
            <c:strRef>
              <c:f>'D. inizio fine'!$A$4</c:f>
              <c:strCache>
                <c:ptCount val="1"/>
                <c:pt idx="0">
                  <c:v>Vigilanza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fine'!$B$4:$PE$4</c:f>
              <c:numCache>
                <c:formatCode>0.0%</c:formatCode>
                <c:ptCount val="1"/>
                <c:pt idx="0">
                  <c:v>6.4593301435406703E-2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BC-4072-9198-77DAB04BAC30}"/>
            </c:ext>
          </c:extLst>
        </c:ser>
        <c:ser>
          <c:idx val="3"/>
          <c:order val="3"/>
          <c:tx>
            <c:strRef>
              <c:f>'D. inizio fine'!$A$5</c:f>
              <c:strCache>
                <c:ptCount val="1"/>
                <c:pt idx="0">
                  <c:v>Socio assistenziale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fine'!$B$5:$PE$5</c:f>
              <c:numCache>
                <c:formatCode>0.0%</c:formatCode>
                <c:ptCount val="1"/>
                <c:pt idx="0">
                  <c:v>3.8277511961722487E-2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2BC-4072-9198-77DAB04BAC30}"/>
            </c:ext>
          </c:extLst>
        </c:ser>
        <c:ser>
          <c:idx val="4"/>
          <c:order val="4"/>
          <c:tx>
            <c:strRef>
              <c:f>'D. inizio fine'!$A$6</c:f>
              <c:strCache>
                <c:ptCount val="1"/>
                <c:pt idx="0">
                  <c:v>Servizi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fine'!$B$6:$PE$6</c:f>
              <c:numCache>
                <c:formatCode>0.0%</c:formatCode>
                <c:ptCount val="1"/>
                <c:pt idx="0">
                  <c:v>6.4593301435406703E-2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2BC-4072-9198-77DAB04BA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407936"/>
        <c:axId val="36422016"/>
      </c:barChart>
      <c:catAx>
        <c:axId val="36407936"/>
        <c:scaling>
          <c:orientation val="minMax"/>
        </c:scaling>
        <c:delete val="1"/>
        <c:axPos val="l"/>
        <c:majorTickMark val="none"/>
        <c:minorTickMark val="none"/>
        <c:tickLblPos val="nextTo"/>
        <c:crossAx val="36422016"/>
        <c:crosses val="autoZero"/>
        <c:auto val="1"/>
        <c:lblAlgn val="ctr"/>
        <c:lblOffset val="100"/>
        <c:noMultiLvlLbl val="0"/>
      </c:catAx>
      <c:valAx>
        <c:axId val="36422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40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51299664883131"/>
          <c:y val="0.24970612165455938"/>
          <c:w val="0.24023399046478769"/>
          <c:h val="0.63065932039248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Qual è il suo giudizio su come circolano le informazioni  tra le Unità Operative/Servizi/Reparto nell'Azienda?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fine'!$A$41</c:f>
              <c:strCache>
                <c:ptCount val="1"/>
                <c:pt idx="0">
                  <c:v>Non sufficiente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fine'!$B$41:$PE$41</c:f>
              <c:numCache>
                <c:formatCode>0.0%</c:formatCode>
                <c:ptCount val="1"/>
                <c:pt idx="0">
                  <c:v>0.17749999999999999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42-4A94-945B-53A5C2E1D128}"/>
            </c:ext>
          </c:extLst>
        </c:ser>
        <c:ser>
          <c:idx val="1"/>
          <c:order val="1"/>
          <c:tx>
            <c:strRef>
              <c:f>'D. inizio fine'!$A$42</c:f>
              <c:strCache>
                <c:ptCount val="1"/>
                <c:pt idx="0">
                  <c:v>Mediocre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fine'!$B$42:$PE$42</c:f>
              <c:numCache>
                <c:formatCode>0.0%</c:formatCode>
                <c:ptCount val="1"/>
                <c:pt idx="0">
                  <c:v>0.28749999999999998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42-4A94-945B-53A5C2E1D128}"/>
            </c:ext>
          </c:extLst>
        </c:ser>
        <c:ser>
          <c:idx val="2"/>
          <c:order val="2"/>
          <c:tx>
            <c:strRef>
              <c:f>'D. inizio fine'!$A$43</c:f>
              <c:strCache>
                <c:ptCount val="1"/>
                <c:pt idx="0">
                  <c:v>Accettabile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fine'!$B$43:$PE$43</c:f>
              <c:numCache>
                <c:formatCode>0.0%</c:formatCode>
                <c:ptCount val="1"/>
                <c:pt idx="0">
                  <c:v>0.22500000000000001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42-4A94-945B-53A5C2E1D128}"/>
            </c:ext>
          </c:extLst>
        </c:ser>
        <c:ser>
          <c:idx val="3"/>
          <c:order val="3"/>
          <c:tx>
            <c:strRef>
              <c:f>'D. inizio fine'!$A$44</c:f>
              <c:strCache>
                <c:ptCount val="1"/>
                <c:pt idx="0">
                  <c:v>Discreto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fine'!$B$44:$PE$44</c:f>
              <c:numCache>
                <c:formatCode>0.0%</c:formatCode>
                <c:ptCount val="1"/>
                <c:pt idx="0">
                  <c:v>0.155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542-4A94-945B-53A5C2E1D128}"/>
            </c:ext>
          </c:extLst>
        </c:ser>
        <c:ser>
          <c:idx val="4"/>
          <c:order val="4"/>
          <c:tx>
            <c:strRef>
              <c:f>'D. inizio fine'!$A$45</c:f>
              <c:strCache>
                <c:ptCount val="1"/>
                <c:pt idx="0">
                  <c:v>Buono con qualche eccezione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fine'!$B$45:$PE$45</c:f>
              <c:numCache>
                <c:formatCode>0.0%</c:formatCode>
                <c:ptCount val="1"/>
                <c:pt idx="0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42-4A94-945B-53A5C2E1D128}"/>
            </c:ext>
          </c:extLst>
        </c:ser>
        <c:ser>
          <c:idx val="5"/>
          <c:order val="5"/>
          <c:tx>
            <c:strRef>
              <c:f>'D. inizio fine'!$A$46</c:f>
              <c:strCache>
                <c:ptCount val="1"/>
                <c:pt idx="0">
                  <c:v>Ottimo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fine'!$B$46:$PE$46</c:f>
              <c:numCache>
                <c:formatCode>0.0%</c:formatCode>
                <c:ptCount val="1"/>
                <c:pt idx="0">
                  <c:v>3.5000000000000003E-2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542-4A94-945B-53A5C2E1D1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5973632"/>
        <c:axId val="85991808"/>
      </c:barChart>
      <c:catAx>
        <c:axId val="85973632"/>
        <c:scaling>
          <c:orientation val="minMax"/>
        </c:scaling>
        <c:delete val="1"/>
        <c:axPos val="l"/>
        <c:majorTickMark val="none"/>
        <c:minorTickMark val="none"/>
        <c:tickLblPos val="nextTo"/>
        <c:crossAx val="85991808"/>
        <c:crosses val="autoZero"/>
        <c:auto val="1"/>
        <c:lblAlgn val="ctr"/>
        <c:lblOffset val="100"/>
        <c:noMultiLvlLbl val="0"/>
      </c:catAx>
      <c:valAx>
        <c:axId val="8599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97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17962674247866"/>
          <c:y val="0.1855218602635193"/>
          <c:w val="0.19537527173259603"/>
          <c:h val="0.7654861853470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Ritiene che siano accolte e soddisfatte le sue esigenze formative e di aggiornamento professionale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5757190187292164E-2"/>
          <c:y val="0.16719037508846427"/>
          <c:w val="0.77736045289420785"/>
          <c:h val="0.767138661807401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'D. inizio fine'!$A$50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fine'!$B$50:$PE$50</c:f>
              <c:numCache>
                <c:formatCode>0.0%</c:formatCode>
                <c:ptCount val="1"/>
                <c:pt idx="0">
                  <c:v>6.8000000000000005E-2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6-4C13-88D8-328E8ECC24CC}"/>
            </c:ext>
          </c:extLst>
        </c:ser>
        <c:ser>
          <c:idx val="1"/>
          <c:order val="1"/>
          <c:tx>
            <c:strRef>
              <c:f>'D. inizio fine'!$A$51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fine'!$B$51:$PE$51</c:f>
              <c:numCache>
                <c:formatCode>0.0%</c:formatCode>
                <c:ptCount val="1"/>
                <c:pt idx="0">
                  <c:v>0.189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76-4C13-88D8-328E8ECC24CC}"/>
            </c:ext>
          </c:extLst>
        </c:ser>
        <c:ser>
          <c:idx val="2"/>
          <c:order val="2"/>
          <c:tx>
            <c:strRef>
              <c:f>'D. inizio fine'!$A$52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fine'!$B$52:$PE$52</c:f>
              <c:numCache>
                <c:formatCode>0.0%</c:formatCode>
                <c:ptCount val="1"/>
                <c:pt idx="0">
                  <c:v>0.35099999999999998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76-4C13-88D8-328E8ECC24CC}"/>
            </c:ext>
          </c:extLst>
        </c:ser>
        <c:ser>
          <c:idx val="4"/>
          <c:order val="3"/>
          <c:tx>
            <c:strRef>
              <c:f>'D. inizio fine'!$A$53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fine'!$B$53:$PE$53</c:f>
              <c:numCache>
                <c:formatCode>0.0%</c:formatCode>
                <c:ptCount val="1"/>
                <c:pt idx="0">
                  <c:v>0.32900000000000001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76-4C13-88D8-328E8ECC24CC}"/>
            </c:ext>
          </c:extLst>
        </c:ser>
        <c:ser>
          <c:idx val="5"/>
          <c:order val="4"/>
          <c:tx>
            <c:strRef>
              <c:f>'D. inizio fine'!$A$54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fine'!$B$54:$PE$54</c:f>
              <c:numCache>
                <c:formatCode>0.0%</c:formatCode>
                <c:ptCount val="1"/>
                <c:pt idx="0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76-4C13-88D8-328E8ECC24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6316160"/>
        <c:axId val="86317696"/>
      </c:barChart>
      <c:catAx>
        <c:axId val="86316160"/>
        <c:scaling>
          <c:orientation val="minMax"/>
        </c:scaling>
        <c:delete val="1"/>
        <c:axPos val="l"/>
        <c:majorTickMark val="none"/>
        <c:minorTickMark val="none"/>
        <c:tickLblPos val="nextTo"/>
        <c:crossAx val="86317696"/>
        <c:crosses val="autoZero"/>
        <c:auto val="1"/>
        <c:lblAlgn val="ctr"/>
        <c:lblOffset val="100"/>
        <c:noMultiLvlLbl val="0"/>
      </c:catAx>
      <c:valAx>
        <c:axId val="86317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63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571864992285805"/>
          <c:y val="0.17966642704693764"/>
          <c:w val="0.15491366857831296"/>
          <c:h val="0.756901884079776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GRADO DI SODDISFAZIONE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Foglio1!$C$7</c:f>
              <c:strCache>
                <c:ptCount val="1"/>
                <c:pt idx="0">
                  <c:v>pienamente soddisfatto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Foglio1!$B$8:$B$12</c:f>
              <c:strCache>
                <c:ptCount val="5"/>
                <c:pt idx="0">
                  <c:v>Trattamento economico 
</c:v>
                </c:pt>
                <c:pt idx="1">
                  <c:v>Possibilità di carriera
</c:v>
                </c:pt>
                <c:pt idx="2">
                  <c:v>coinvolgimento nell'organizzazione e gestione</c:v>
                </c:pt>
                <c:pt idx="3">
                  <c:v>Riconoscimento impegno da parte dei superiori</c:v>
                </c:pt>
                <c:pt idx="4">
                  <c:v>Riconoscimento impegno da parte dei subordinati </c:v>
                </c:pt>
              </c:strCache>
            </c:strRef>
          </c:cat>
          <c:val>
            <c:numRef>
              <c:f>Foglio1!$C$8:$C$12</c:f>
              <c:numCache>
                <c:formatCode>0%</c:formatCode>
                <c:ptCount val="5"/>
                <c:pt idx="0">
                  <c:v>5.5E-2</c:v>
                </c:pt>
                <c:pt idx="1">
                  <c:v>3.5999999999999997E-2</c:v>
                </c:pt>
                <c:pt idx="2">
                  <c:v>0.05</c:v>
                </c:pt>
                <c:pt idx="3">
                  <c:v>0.04</c:v>
                </c:pt>
                <c:pt idx="4">
                  <c:v>4.7E-2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0F-42CB-BA48-AF1363A7F706}"/>
            </c:ext>
          </c:extLst>
        </c:ser>
        <c:ser>
          <c:idx val="1"/>
          <c:order val="1"/>
          <c:tx>
            <c:strRef>
              <c:f>Foglio1!$D$7</c:f>
              <c:strCache>
                <c:ptCount val="1"/>
                <c:pt idx="0">
                  <c:v>soddisfatto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Foglio1!$B$8:$B$12</c:f>
              <c:strCache>
                <c:ptCount val="5"/>
                <c:pt idx="0">
                  <c:v>Trattamento economico 
</c:v>
                </c:pt>
                <c:pt idx="1">
                  <c:v>Possibilità di carriera
</c:v>
                </c:pt>
                <c:pt idx="2">
                  <c:v>coinvolgimento nell'organizzazione e gestione</c:v>
                </c:pt>
                <c:pt idx="3">
                  <c:v>Riconoscimento impegno da parte dei superiori</c:v>
                </c:pt>
                <c:pt idx="4">
                  <c:v>Riconoscimento impegno da parte dei subordinati </c:v>
                </c:pt>
              </c:strCache>
            </c:strRef>
          </c:cat>
          <c:val>
            <c:numRef>
              <c:f>Foglio1!$D$8:$D$12</c:f>
              <c:numCache>
                <c:formatCode>0%</c:formatCode>
                <c:ptCount val="5"/>
                <c:pt idx="0">
                  <c:v>0.34</c:v>
                </c:pt>
                <c:pt idx="1">
                  <c:v>0.19</c:v>
                </c:pt>
                <c:pt idx="2">
                  <c:v>0.28999999999999998</c:v>
                </c:pt>
                <c:pt idx="3">
                  <c:v>0.27</c:v>
                </c:pt>
                <c:pt idx="4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0F-42CB-BA48-AF1363A7F706}"/>
            </c:ext>
          </c:extLst>
        </c:ser>
        <c:ser>
          <c:idx val="2"/>
          <c:order val="2"/>
          <c:tx>
            <c:strRef>
              <c:f>Foglio1!$E$7</c:f>
              <c:strCache>
                <c:ptCount val="1"/>
                <c:pt idx="0">
                  <c:v>poco soddisfatto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Foglio1!$B$8:$B$12</c:f>
              <c:strCache>
                <c:ptCount val="5"/>
                <c:pt idx="0">
                  <c:v>Trattamento economico 
</c:v>
                </c:pt>
                <c:pt idx="1">
                  <c:v>Possibilità di carriera
</c:v>
                </c:pt>
                <c:pt idx="2">
                  <c:v>coinvolgimento nell'organizzazione e gestione</c:v>
                </c:pt>
                <c:pt idx="3">
                  <c:v>Riconoscimento impegno da parte dei superiori</c:v>
                </c:pt>
                <c:pt idx="4">
                  <c:v>Riconoscimento impegno da parte dei subordinati </c:v>
                </c:pt>
              </c:strCache>
            </c:strRef>
          </c:cat>
          <c:val>
            <c:numRef>
              <c:f>Foglio1!$E$8:$E$12</c:f>
              <c:numCache>
                <c:formatCode>0%</c:formatCode>
                <c:ptCount val="5"/>
                <c:pt idx="0">
                  <c:v>0.37</c:v>
                </c:pt>
                <c:pt idx="1">
                  <c:v>0.33</c:v>
                </c:pt>
                <c:pt idx="2">
                  <c:v>0.35</c:v>
                </c:pt>
                <c:pt idx="3">
                  <c:v>0.3</c:v>
                </c:pt>
                <c:pt idx="4">
                  <c:v>0.27500000000000002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0F-42CB-BA48-AF1363A7F706}"/>
            </c:ext>
          </c:extLst>
        </c:ser>
        <c:ser>
          <c:idx val="3"/>
          <c:order val="3"/>
          <c:tx>
            <c:strRef>
              <c:f>Foglio1!$F$7</c:f>
              <c:strCache>
                <c:ptCount val="1"/>
                <c:pt idx="0">
                  <c:v>insoddisfatto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Foglio1!$B$8:$B$12</c:f>
              <c:strCache>
                <c:ptCount val="5"/>
                <c:pt idx="0">
                  <c:v>Trattamento economico 
</c:v>
                </c:pt>
                <c:pt idx="1">
                  <c:v>Possibilità di carriera
</c:v>
                </c:pt>
                <c:pt idx="2">
                  <c:v>coinvolgimento nell'organizzazione e gestione</c:v>
                </c:pt>
                <c:pt idx="3">
                  <c:v>Riconoscimento impegno da parte dei superiori</c:v>
                </c:pt>
                <c:pt idx="4">
                  <c:v>Riconoscimento impegno da parte dei subordinati </c:v>
                </c:pt>
              </c:strCache>
            </c:strRef>
          </c:cat>
          <c:val>
            <c:numRef>
              <c:f>Foglio1!$F$8:$F$12</c:f>
              <c:numCache>
                <c:formatCode>0%</c:formatCode>
                <c:ptCount val="5"/>
                <c:pt idx="0">
                  <c:v>0.15</c:v>
                </c:pt>
                <c:pt idx="1">
                  <c:v>0.22</c:v>
                </c:pt>
                <c:pt idx="2">
                  <c:v>0.18</c:v>
                </c:pt>
                <c:pt idx="3">
                  <c:v>0.21</c:v>
                </c:pt>
                <c:pt idx="4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0F-42CB-BA48-AF1363A7F706}"/>
            </c:ext>
          </c:extLst>
        </c:ser>
        <c:ser>
          <c:idx val="4"/>
          <c:order val="4"/>
          <c:tx>
            <c:strRef>
              <c:f>Foglio1!$G$7</c:f>
              <c:strCache>
                <c:ptCount val="1"/>
                <c:pt idx="0">
                  <c:v>molto insoddisfatto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Foglio1!$B$8:$B$12</c:f>
              <c:strCache>
                <c:ptCount val="5"/>
                <c:pt idx="0">
                  <c:v>Trattamento economico 
</c:v>
                </c:pt>
                <c:pt idx="1">
                  <c:v>Possibilità di carriera
</c:v>
                </c:pt>
                <c:pt idx="2">
                  <c:v>coinvolgimento nell'organizzazione e gestione</c:v>
                </c:pt>
                <c:pt idx="3">
                  <c:v>Riconoscimento impegno da parte dei superiori</c:v>
                </c:pt>
                <c:pt idx="4">
                  <c:v>Riconoscimento impegno da parte dei subordinati </c:v>
                </c:pt>
              </c:strCache>
            </c:strRef>
          </c:cat>
          <c:val>
            <c:numRef>
              <c:f>Foglio1!$G$8:$G$12</c:f>
              <c:numCache>
                <c:formatCode>0%</c:formatCode>
                <c:ptCount val="5"/>
                <c:pt idx="0">
                  <c:v>0.08</c:v>
                </c:pt>
                <c:pt idx="1">
                  <c:v>0.22</c:v>
                </c:pt>
                <c:pt idx="2">
                  <c:v>0.13</c:v>
                </c:pt>
                <c:pt idx="3">
                  <c:v>0.18</c:v>
                </c:pt>
                <c:pt idx="4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0F-42CB-BA48-AF1363A7F7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606976"/>
        <c:axId val="90625152"/>
      </c:barChart>
      <c:catAx>
        <c:axId val="906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625152"/>
        <c:crosses val="autoZero"/>
        <c:auto val="1"/>
        <c:lblAlgn val="ctr"/>
        <c:lblOffset val="100"/>
        <c:noMultiLvlLbl val="0"/>
      </c:catAx>
      <c:valAx>
        <c:axId val="906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60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338538724212397"/>
          <c:y val="8.8813562551505035E-2"/>
          <c:w val="0.14801507559805718"/>
          <c:h val="0.872052245737885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Le è chiaro che cosa l'Unità Operativa/Servizio/Reparto si aspetta da lei professionalmente? (funzioni, compiti, mansioni), indipendentemente dal fatto che lei sia d'accordo o no?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fine'!$A$114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fine'!$B$114:$PE$114</c:f>
              <c:numCache>
                <c:formatCode>0.0%</c:formatCode>
                <c:ptCount val="1"/>
                <c:pt idx="0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87-422E-A131-58173DB149FA}"/>
            </c:ext>
          </c:extLst>
        </c:ser>
        <c:ser>
          <c:idx val="1"/>
          <c:order val="1"/>
          <c:tx>
            <c:strRef>
              <c:f>'D. inizio fine'!$A$115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fine'!$B$115:$PE$115</c:f>
              <c:numCache>
                <c:formatCode>0.0%</c:formatCode>
                <c:ptCount val="1"/>
                <c:pt idx="0">
                  <c:v>0.10199999999999999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87-422E-A131-58173DB149FA}"/>
            </c:ext>
          </c:extLst>
        </c:ser>
        <c:ser>
          <c:idx val="2"/>
          <c:order val="2"/>
          <c:tx>
            <c:strRef>
              <c:f>'D. inizio fine'!$A$116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fine'!$B$116:$PE$116</c:f>
              <c:numCache>
                <c:formatCode>0.0%</c:formatCode>
                <c:ptCount val="1"/>
                <c:pt idx="0">
                  <c:v>0.23699999999999999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87-422E-A131-58173DB149FA}"/>
            </c:ext>
          </c:extLst>
        </c:ser>
        <c:ser>
          <c:idx val="4"/>
          <c:order val="3"/>
          <c:tx>
            <c:strRef>
              <c:f>'D. inizio fine'!$A$117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fine'!$B$117:$PE$117</c:f>
              <c:numCache>
                <c:formatCode>0.0%</c:formatCode>
                <c:ptCount val="1"/>
                <c:pt idx="0">
                  <c:v>0.43099999999999999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087-422E-A131-58173DB149FA}"/>
            </c:ext>
          </c:extLst>
        </c:ser>
        <c:ser>
          <c:idx val="5"/>
          <c:order val="4"/>
          <c:tx>
            <c:strRef>
              <c:f>'D. inizio fine'!$A$118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fine'!$B$118:$PE$118</c:f>
              <c:numCache>
                <c:formatCode>0.0%</c:formatCode>
                <c:ptCount val="1"/>
                <c:pt idx="0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87-422E-A131-58173DB149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0568960"/>
        <c:axId val="95363072"/>
      </c:barChart>
      <c:catAx>
        <c:axId val="90568960"/>
        <c:scaling>
          <c:orientation val="minMax"/>
        </c:scaling>
        <c:delete val="1"/>
        <c:axPos val="l"/>
        <c:majorTickMark val="none"/>
        <c:minorTickMark val="none"/>
        <c:tickLblPos val="nextTo"/>
        <c:crossAx val="95363072"/>
        <c:crosses val="autoZero"/>
        <c:auto val="1"/>
        <c:lblAlgn val="ctr"/>
        <c:lblOffset val="100"/>
        <c:noMultiLvlLbl val="0"/>
      </c:catAx>
      <c:valAx>
        <c:axId val="95363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56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498162665328709"/>
          <c:y val="0.26298754401430374"/>
          <c:w val="0.19525036232655049"/>
          <c:h val="0.671671970794922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Ciò che l'Unità Operativa/Servizio/Reparto le chiede di fare corrisponde a ciò che lei pensa debba essere il suo ruolo professionale?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fine'!$A$123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fine'!$B$123:$PE$123</c:f>
              <c:numCache>
                <c:formatCode>0.0%</c:formatCode>
                <c:ptCount val="1"/>
                <c:pt idx="0">
                  <c:v>5.2999999999999999E-2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FA-4441-AA29-1A467BFEC46F}"/>
            </c:ext>
          </c:extLst>
        </c:ser>
        <c:ser>
          <c:idx val="1"/>
          <c:order val="1"/>
          <c:tx>
            <c:strRef>
              <c:f>'D. inizio fine'!$A$124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fine'!$B$124:$PE$124</c:f>
              <c:numCache>
                <c:formatCode>0.0%</c:formatCode>
                <c:ptCount val="1"/>
                <c:pt idx="0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FA-4441-AA29-1A467BFEC46F}"/>
            </c:ext>
          </c:extLst>
        </c:ser>
        <c:ser>
          <c:idx val="2"/>
          <c:order val="2"/>
          <c:tx>
            <c:strRef>
              <c:f>'D. inizio fine'!$A$125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fine'!$B$125:$PE$125</c:f>
              <c:numCache>
                <c:formatCode>0.0%</c:formatCode>
                <c:ptCount val="1"/>
                <c:pt idx="0">
                  <c:v>0.307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FA-4441-AA29-1A467BFEC46F}"/>
            </c:ext>
          </c:extLst>
        </c:ser>
        <c:ser>
          <c:idx val="4"/>
          <c:order val="3"/>
          <c:tx>
            <c:strRef>
              <c:f>'D. inizio fine'!$A$126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fine'!$B$126:$PE$126</c:f>
              <c:numCache>
                <c:formatCode>0.0%</c:formatCode>
                <c:ptCount val="1"/>
                <c:pt idx="0">
                  <c:v>0.432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FA-4441-AA29-1A467BFEC46F}"/>
            </c:ext>
          </c:extLst>
        </c:ser>
        <c:ser>
          <c:idx val="5"/>
          <c:order val="4"/>
          <c:tx>
            <c:strRef>
              <c:f>'D. inizio fine'!$A$127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fine'!$B$127:$PE$127</c:f>
              <c:numCache>
                <c:formatCode>0.0%</c:formatCode>
                <c:ptCount val="1"/>
                <c:pt idx="0">
                  <c:v>7.4999999999999997E-2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FA-4441-AA29-1A467BFEC4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9515008"/>
        <c:axId val="119516544"/>
      </c:barChart>
      <c:catAx>
        <c:axId val="119515008"/>
        <c:scaling>
          <c:orientation val="minMax"/>
        </c:scaling>
        <c:delete val="1"/>
        <c:axPos val="l"/>
        <c:majorTickMark val="none"/>
        <c:minorTickMark val="none"/>
        <c:tickLblPos val="nextTo"/>
        <c:crossAx val="119516544"/>
        <c:crosses val="autoZero"/>
        <c:auto val="1"/>
        <c:lblAlgn val="ctr"/>
        <c:lblOffset val="100"/>
        <c:noMultiLvlLbl val="0"/>
      </c:catAx>
      <c:valAx>
        <c:axId val="11951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51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77218842905299"/>
          <c:y val="0.23684685481730511"/>
          <c:w val="0.15674913858516501"/>
          <c:h val="0.70256077540869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Le sue competenze/conoscenze corrispondono a ciò che le viene chiesto di fare?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fine'!$A$132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fine'!$B$132:$PE$132</c:f>
              <c:numCache>
                <c:formatCode>0.0%</c:formatCode>
                <c:ptCount val="1"/>
                <c:pt idx="0">
                  <c:v>4.2000000000000003E-2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E-495E-9D0D-902893A664F8}"/>
            </c:ext>
          </c:extLst>
        </c:ser>
        <c:ser>
          <c:idx val="1"/>
          <c:order val="1"/>
          <c:tx>
            <c:strRef>
              <c:f>'D. inizio fine'!$A$133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fine'!$B$133:$PE$133</c:f>
              <c:numCache>
                <c:formatCode>0.0%</c:formatCode>
                <c:ptCount val="1"/>
                <c:pt idx="0">
                  <c:v>9.2999999999999999E-2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EE-495E-9D0D-902893A664F8}"/>
            </c:ext>
          </c:extLst>
        </c:ser>
        <c:ser>
          <c:idx val="2"/>
          <c:order val="2"/>
          <c:tx>
            <c:strRef>
              <c:f>'D. inizio fine'!$A$134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fine'!$B$134:$PE$134</c:f>
              <c:numCache>
                <c:formatCode>0.0%</c:formatCode>
                <c:ptCount val="1"/>
                <c:pt idx="0">
                  <c:v>0.23300000000000001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EE-495E-9D0D-902893A664F8}"/>
            </c:ext>
          </c:extLst>
        </c:ser>
        <c:ser>
          <c:idx val="3"/>
          <c:order val="3"/>
          <c:tx>
            <c:strRef>
              <c:f>'D. inizio fine'!$A$135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fine'!$B$135:$PE$135</c:f>
              <c:numCache>
                <c:formatCode>0.0%</c:formatCode>
                <c:ptCount val="1"/>
                <c:pt idx="0">
                  <c:v>0.48199999999999998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EE-495E-9D0D-902893A664F8}"/>
            </c:ext>
          </c:extLst>
        </c:ser>
        <c:ser>
          <c:idx val="5"/>
          <c:order val="4"/>
          <c:tx>
            <c:strRef>
              <c:f>'D. inizio fine'!$A$136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fine'!$B$136:$PE$136</c:f>
              <c:numCache>
                <c:formatCode>0.0%</c:formatCode>
                <c:ptCount val="1"/>
                <c:pt idx="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EE-495E-9D0D-902893A664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8415744"/>
        <c:axId val="118417280"/>
      </c:barChart>
      <c:catAx>
        <c:axId val="118415744"/>
        <c:scaling>
          <c:orientation val="minMax"/>
        </c:scaling>
        <c:delete val="1"/>
        <c:axPos val="l"/>
        <c:majorTickMark val="none"/>
        <c:minorTickMark val="none"/>
        <c:tickLblPos val="nextTo"/>
        <c:crossAx val="118417280"/>
        <c:crosses val="autoZero"/>
        <c:auto val="1"/>
        <c:lblAlgn val="ctr"/>
        <c:lblOffset val="100"/>
        <c:noMultiLvlLbl val="0"/>
      </c:catAx>
      <c:valAx>
        <c:axId val="11841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41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10988643817697"/>
          <c:y val="0.21025035712343867"/>
          <c:w val="0.15189011356182305"/>
          <c:h val="0.7316399009445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Ritiene di avere spazio decisionale corrispondente alle responsabilità che le vengono assegnate?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fine'!$A$141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fine'!$B$141:$PE$141</c:f>
              <c:numCache>
                <c:formatCode>0.0%</c:formatCode>
                <c:ptCount val="1"/>
                <c:pt idx="0">
                  <c:v>0.13100000000000001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4A-4986-B522-85BCA9517065}"/>
            </c:ext>
          </c:extLst>
        </c:ser>
        <c:ser>
          <c:idx val="1"/>
          <c:order val="1"/>
          <c:tx>
            <c:strRef>
              <c:f>'D. inizio fine'!$A$142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fine'!$B$142:$PE$142</c:f>
              <c:numCache>
                <c:formatCode>0.0%</c:formatCode>
                <c:ptCount val="1"/>
                <c:pt idx="0">
                  <c:v>0.192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4A-4986-B522-85BCA9517065}"/>
            </c:ext>
          </c:extLst>
        </c:ser>
        <c:ser>
          <c:idx val="2"/>
          <c:order val="2"/>
          <c:tx>
            <c:strRef>
              <c:f>'D. inizio fine'!$A$143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fine'!$B$143:$PE$143</c:f>
              <c:numCache>
                <c:formatCode>0.0%</c:formatCode>
                <c:ptCount val="1"/>
                <c:pt idx="0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4A-4986-B522-85BCA9517065}"/>
            </c:ext>
          </c:extLst>
        </c:ser>
        <c:ser>
          <c:idx val="3"/>
          <c:order val="3"/>
          <c:tx>
            <c:strRef>
              <c:f>'D. inizio fine'!$A$144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fine'!$B$144:$PE$144</c:f>
              <c:numCache>
                <c:formatCode>0.0%</c:formatCode>
                <c:ptCount val="1"/>
                <c:pt idx="0">
                  <c:v>0.32300000000000001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4A-4986-B522-85BCA9517065}"/>
            </c:ext>
          </c:extLst>
        </c:ser>
        <c:ser>
          <c:idx val="5"/>
          <c:order val="4"/>
          <c:tx>
            <c:strRef>
              <c:f>'D. inizio fine'!$A$145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fine'!$B$145:$PE$145</c:f>
              <c:numCache>
                <c:formatCode>0.0%</c:formatCode>
                <c:ptCount val="1"/>
                <c:pt idx="0">
                  <c:v>5.3999999999999999E-2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4A-4986-B522-85BCA95170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9544448"/>
        <c:axId val="119554432"/>
      </c:barChart>
      <c:catAx>
        <c:axId val="119544448"/>
        <c:scaling>
          <c:orientation val="minMax"/>
        </c:scaling>
        <c:delete val="1"/>
        <c:axPos val="l"/>
        <c:majorTickMark val="none"/>
        <c:minorTickMark val="none"/>
        <c:tickLblPos val="nextTo"/>
        <c:crossAx val="119554432"/>
        <c:crosses val="autoZero"/>
        <c:auto val="1"/>
        <c:lblAlgn val="ctr"/>
        <c:lblOffset val="100"/>
        <c:noMultiLvlLbl val="0"/>
      </c:catAx>
      <c:valAx>
        <c:axId val="11955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54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494556121661268"/>
          <c:y val="0.21295314764758883"/>
          <c:w val="0.15564267407750501"/>
          <c:h val="0.74720296157010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Qual è il suo giudizio sulla qualità della comunicazione fra gli operatori all'interno della sua Unità/Servizio/Reparto(ad.es. per ciò che riguarda il rispetto, la disponibilità, ecc.)?</a:t>
            </a:r>
          </a:p>
        </c:rich>
      </c:tx>
      <c:layout>
        <c:manualLayout>
          <c:xMode val="edge"/>
          <c:yMode val="edge"/>
          <c:x val="0.30174002024875102"/>
          <c:y val="5.04650132420989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fine'!$A$156</c:f>
              <c:strCache>
                <c:ptCount val="1"/>
                <c:pt idx="0">
                  <c:v>Non sufficiente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fine'!$B$156:$PE$156</c:f>
              <c:numCache>
                <c:formatCode>0.0%</c:formatCode>
                <c:ptCount val="1"/>
                <c:pt idx="0">
                  <c:v>0.1053921568627451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33-4F5C-9872-1EE6C8A59DD0}"/>
            </c:ext>
          </c:extLst>
        </c:ser>
        <c:ser>
          <c:idx val="1"/>
          <c:order val="1"/>
          <c:tx>
            <c:strRef>
              <c:f>'D. inizio fine'!$A$157</c:f>
              <c:strCache>
                <c:ptCount val="1"/>
                <c:pt idx="0">
                  <c:v>Mediocre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fine'!$B$157:$PE$157</c:f>
              <c:numCache>
                <c:formatCode>0.0%</c:formatCode>
                <c:ptCount val="1"/>
                <c:pt idx="0">
                  <c:v>0.22303921568627452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33-4F5C-9872-1EE6C8A59DD0}"/>
            </c:ext>
          </c:extLst>
        </c:ser>
        <c:ser>
          <c:idx val="2"/>
          <c:order val="2"/>
          <c:tx>
            <c:strRef>
              <c:f>'D. inizio fine'!$A$158</c:f>
              <c:strCache>
                <c:ptCount val="1"/>
                <c:pt idx="0">
                  <c:v>Accettabile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fine'!$B$158:$PE$158</c:f>
              <c:numCache>
                <c:formatCode>0.0%</c:formatCode>
                <c:ptCount val="1"/>
                <c:pt idx="0">
                  <c:v>0.20343137254901961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33-4F5C-9872-1EE6C8A59DD0}"/>
            </c:ext>
          </c:extLst>
        </c:ser>
        <c:ser>
          <c:idx val="3"/>
          <c:order val="3"/>
          <c:tx>
            <c:strRef>
              <c:f>'D. inizio fine'!$A$159</c:f>
              <c:strCache>
                <c:ptCount val="1"/>
                <c:pt idx="0">
                  <c:v>Discreto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fine'!$B$159:$PE$159</c:f>
              <c:numCache>
                <c:formatCode>0.0%</c:formatCode>
                <c:ptCount val="1"/>
                <c:pt idx="0">
                  <c:v>0.23039215686274508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33-4F5C-9872-1EE6C8A59DD0}"/>
            </c:ext>
          </c:extLst>
        </c:ser>
        <c:ser>
          <c:idx val="4"/>
          <c:order val="4"/>
          <c:tx>
            <c:strRef>
              <c:f>'D. inizio fine'!$A$160</c:f>
              <c:strCache>
                <c:ptCount val="1"/>
                <c:pt idx="0">
                  <c:v>Buono con qualche eccezione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fine'!$B$160:$PE$160</c:f>
              <c:numCache>
                <c:formatCode>0.0%</c:formatCode>
                <c:ptCount val="1"/>
                <c:pt idx="0">
                  <c:v>0.18382352941176472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33-4F5C-9872-1EE6C8A59DD0}"/>
            </c:ext>
          </c:extLst>
        </c:ser>
        <c:ser>
          <c:idx val="5"/>
          <c:order val="5"/>
          <c:tx>
            <c:strRef>
              <c:f>'D. inizio fine'!$A$161</c:f>
              <c:strCache>
                <c:ptCount val="1"/>
                <c:pt idx="0">
                  <c:v>Ottimo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fine'!$B$161:$PE$161</c:f>
              <c:numCache>
                <c:formatCode>0.0%</c:formatCode>
                <c:ptCount val="1"/>
                <c:pt idx="0">
                  <c:v>5.3921568627450983E-2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33-4F5C-9872-1EE6C8A59D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19626752"/>
        <c:axId val="120869632"/>
      </c:barChart>
      <c:catAx>
        <c:axId val="119626752"/>
        <c:scaling>
          <c:orientation val="minMax"/>
        </c:scaling>
        <c:delete val="1"/>
        <c:axPos val="l"/>
        <c:majorTickMark val="none"/>
        <c:minorTickMark val="none"/>
        <c:tickLblPos val="nextTo"/>
        <c:crossAx val="120869632"/>
        <c:crosses val="autoZero"/>
        <c:auto val="1"/>
        <c:lblAlgn val="ctr"/>
        <c:lblOffset val="100"/>
        <c:noMultiLvlLbl val="0"/>
      </c:catAx>
      <c:valAx>
        <c:axId val="120869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62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659661689446005"/>
          <c:y val="0.20933066461218824"/>
          <c:w val="0.1844847654912701"/>
          <c:h val="0.70092138200317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Qual è il suo giudizio sulla qualità della comunicazione con i colleghi delle altre Unità Operative/Servizi/Reparto nell'Azienda (ad. es. per ciò che riguarda il rispetto, la disponibilità, ecc.)?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5672330412217599E-2"/>
          <c:y val="0.21809296395227706"/>
          <c:w val="0.69722379940602663"/>
          <c:h val="0.610633228371125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'D. inizio fine'!$A$166</c:f>
              <c:strCache>
                <c:ptCount val="1"/>
                <c:pt idx="0">
                  <c:v>Non sufficiente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fine'!$B$166:$PE$166</c:f>
              <c:numCache>
                <c:formatCode>0.0%</c:formatCode>
                <c:ptCount val="1"/>
                <c:pt idx="0">
                  <c:v>0.13366336633663367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80-4AF4-B31F-94D6A666AA85}"/>
            </c:ext>
          </c:extLst>
        </c:ser>
        <c:ser>
          <c:idx val="1"/>
          <c:order val="1"/>
          <c:tx>
            <c:strRef>
              <c:f>'D. inizio fine'!$A$167</c:f>
              <c:strCache>
                <c:ptCount val="1"/>
                <c:pt idx="0">
                  <c:v>Mediocre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fine'!$B$167:$PE$167</c:f>
              <c:numCache>
                <c:formatCode>0.0%</c:formatCode>
                <c:ptCount val="1"/>
                <c:pt idx="0">
                  <c:v>0.21287128712871287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80-4AF4-B31F-94D6A666AA85}"/>
            </c:ext>
          </c:extLst>
        </c:ser>
        <c:ser>
          <c:idx val="2"/>
          <c:order val="2"/>
          <c:tx>
            <c:strRef>
              <c:f>'D. inizio fine'!$A$168</c:f>
              <c:strCache>
                <c:ptCount val="1"/>
                <c:pt idx="0">
                  <c:v>Accettabile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fine'!$B$168:$PE$168</c:f>
              <c:numCache>
                <c:formatCode>0.0%</c:formatCode>
                <c:ptCount val="1"/>
                <c:pt idx="0">
                  <c:v>0.22524752475247525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80-4AF4-B31F-94D6A666AA85}"/>
            </c:ext>
          </c:extLst>
        </c:ser>
        <c:ser>
          <c:idx val="3"/>
          <c:order val="3"/>
          <c:tx>
            <c:strRef>
              <c:f>'D. inizio fine'!$A$169</c:f>
              <c:strCache>
                <c:ptCount val="1"/>
                <c:pt idx="0">
                  <c:v>Discreto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fine'!$B$169:$PE$169</c:f>
              <c:numCache>
                <c:formatCode>0.0%</c:formatCode>
                <c:ptCount val="1"/>
                <c:pt idx="0">
                  <c:v>0.22524752475247525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80-4AF4-B31F-94D6A666AA85}"/>
            </c:ext>
          </c:extLst>
        </c:ser>
        <c:ser>
          <c:idx val="4"/>
          <c:order val="4"/>
          <c:tx>
            <c:strRef>
              <c:f>'D. inizio fine'!$A$170</c:f>
              <c:strCache>
                <c:ptCount val="1"/>
                <c:pt idx="0">
                  <c:v>Buono con qualche eccezione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fine'!$B$170:$PE$170</c:f>
              <c:numCache>
                <c:formatCode>0.0%</c:formatCode>
                <c:ptCount val="1"/>
                <c:pt idx="0">
                  <c:v>0.15594059405940594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80-4AF4-B31F-94D6A666AA85}"/>
            </c:ext>
          </c:extLst>
        </c:ser>
        <c:ser>
          <c:idx val="5"/>
          <c:order val="5"/>
          <c:tx>
            <c:strRef>
              <c:f>'D. inizio fine'!$A$171</c:f>
              <c:strCache>
                <c:ptCount val="1"/>
                <c:pt idx="0">
                  <c:v>Ottimo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fine'!$B$171:$PE$171</c:f>
              <c:numCache>
                <c:formatCode>0.0%</c:formatCode>
                <c:ptCount val="1"/>
                <c:pt idx="0">
                  <c:v>4.702970297029703E-2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80-4AF4-B31F-94D6A666AA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512896"/>
        <c:axId val="124141952"/>
      </c:barChart>
      <c:catAx>
        <c:axId val="124512896"/>
        <c:scaling>
          <c:orientation val="minMax"/>
        </c:scaling>
        <c:delete val="1"/>
        <c:axPos val="l"/>
        <c:majorTickMark val="none"/>
        <c:minorTickMark val="none"/>
        <c:tickLblPos val="nextTo"/>
        <c:crossAx val="124141952"/>
        <c:crosses val="autoZero"/>
        <c:auto val="1"/>
        <c:lblAlgn val="ctr"/>
        <c:lblOffset val="100"/>
        <c:noMultiLvlLbl val="0"/>
      </c:catAx>
      <c:valAx>
        <c:axId val="12414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51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30744371239304"/>
          <c:y val="0.19469625457859516"/>
          <c:w val="0.18762226150302641"/>
          <c:h val="0.67783835869374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Ritiene che i suoi superiori le siano d'aiuto quando ne ha bisogno?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fine'!$A$170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fine'!$B$170:$PE$170</c:f>
              <c:numCache>
                <c:formatCode>0.0%</c:formatCode>
                <c:ptCount val="1"/>
                <c:pt idx="0">
                  <c:v>0.106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1D-4EF1-B785-942A7CB6FC87}"/>
            </c:ext>
          </c:extLst>
        </c:ser>
        <c:ser>
          <c:idx val="1"/>
          <c:order val="1"/>
          <c:tx>
            <c:strRef>
              <c:f>'D. inizio fine'!$A$171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fine'!$B$171:$PE$171</c:f>
              <c:numCache>
                <c:formatCode>0.0%</c:formatCode>
                <c:ptCount val="1"/>
                <c:pt idx="0">
                  <c:v>0.14099999999999999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1D-4EF1-B785-942A7CB6FC87}"/>
            </c:ext>
          </c:extLst>
        </c:ser>
        <c:ser>
          <c:idx val="2"/>
          <c:order val="2"/>
          <c:tx>
            <c:strRef>
              <c:f>'D. inizio fine'!$A$172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fine'!$B$172:$PE$172</c:f>
              <c:numCache>
                <c:formatCode>0.0%</c:formatCode>
                <c:ptCount val="1"/>
                <c:pt idx="0">
                  <c:v>0.32100000000000001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1D-4EF1-B785-942A7CB6FC87}"/>
            </c:ext>
          </c:extLst>
        </c:ser>
        <c:ser>
          <c:idx val="3"/>
          <c:order val="3"/>
          <c:tx>
            <c:strRef>
              <c:f>'D. inizio fine'!$A$173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fine'!$B$173:$PE$173</c:f>
              <c:numCache>
                <c:formatCode>0.0%</c:formatCode>
                <c:ptCount val="1"/>
                <c:pt idx="0">
                  <c:v>0.34300000000000003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1D-4EF1-B785-942A7CB6FC87}"/>
            </c:ext>
          </c:extLst>
        </c:ser>
        <c:ser>
          <c:idx val="5"/>
          <c:order val="4"/>
          <c:tx>
            <c:strRef>
              <c:f>'D. inizio fine'!$A$174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fine'!$B$174:$PE$174</c:f>
              <c:numCache>
                <c:formatCode>0.0%</c:formatCode>
                <c:ptCount val="1"/>
                <c:pt idx="0">
                  <c:v>8.8999999999999996E-2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1D-4EF1-B785-942A7CB6FC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204160"/>
        <c:axId val="124205696"/>
      </c:barChart>
      <c:catAx>
        <c:axId val="124204160"/>
        <c:scaling>
          <c:orientation val="minMax"/>
        </c:scaling>
        <c:delete val="1"/>
        <c:axPos val="l"/>
        <c:majorTickMark val="none"/>
        <c:minorTickMark val="none"/>
        <c:tickLblPos val="nextTo"/>
        <c:crossAx val="124205696"/>
        <c:crosses val="autoZero"/>
        <c:auto val="1"/>
        <c:lblAlgn val="ctr"/>
        <c:lblOffset val="100"/>
        <c:noMultiLvlLbl val="0"/>
      </c:catAx>
      <c:valAx>
        <c:axId val="12420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20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77904920158363"/>
          <c:y val="0.19343754252940604"/>
          <c:w val="0.15862862465932764"/>
          <c:h val="0.74660639642266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18-4B8C-BF94-778154A3CC1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18-4B8C-BF94-778154A3CC13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'D. inizio fine'!$PG$396:$PG$397</c:f>
              <c:strCache>
                <c:ptCount val="2"/>
                <c:pt idx="0">
                  <c:v>maschio </c:v>
                </c:pt>
                <c:pt idx="1">
                  <c:v>femmina</c:v>
                </c:pt>
              </c:strCache>
            </c:strRef>
          </c:cat>
          <c:val>
            <c:numRef>
              <c:f>'D. inizio fine'!$PH$396:$PH$397</c:f>
              <c:numCache>
                <c:formatCode>General</c:formatCode>
                <c:ptCount val="2"/>
                <c:pt idx="0">
                  <c:v>39.5</c:v>
                </c:pt>
                <c:pt idx="1">
                  <c:v>60.5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18-4B8C-BF94-778154A3C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Ritiene che il personale a lei affiancato le sia d'aiuto quando ne ha bisogno?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fine'!$A$179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fine'!$B$179:$PE$179</c:f>
              <c:numCache>
                <c:formatCode>0.0%</c:formatCode>
                <c:ptCount val="1"/>
                <c:pt idx="0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0E-4ED7-8A59-6E0A38058EA8}"/>
            </c:ext>
          </c:extLst>
        </c:ser>
        <c:ser>
          <c:idx val="1"/>
          <c:order val="1"/>
          <c:tx>
            <c:strRef>
              <c:f>'D. inizio fine'!$A$180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fine'!$B$180:$PE$180</c:f>
              <c:numCache>
                <c:formatCode>0.0%</c:formatCode>
                <c:ptCount val="1"/>
                <c:pt idx="0">
                  <c:v>8.4000000000000005E-2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0E-4ED7-8A59-6E0A38058EA8}"/>
            </c:ext>
          </c:extLst>
        </c:ser>
        <c:ser>
          <c:idx val="2"/>
          <c:order val="2"/>
          <c:tx>
            <c:strRef>
              <c:f>'D. inizio fine'!$A$181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fine'!$B$181:$PE$181</c:f>
              <c:numCache>
                <c:formatCode>0.0%</c:formatCode>
                <c:ptCount val="1"/>
                <c:pt idx="0">
                  <c:v>0.317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0E-4ED7-8A59-6E0A38058EA8}"/>
            </c:ext>
          </c:extLst>
        </c:ser>
        <c:ser>
          <c:idx val="3"/>
          <c:order val="3"/>
          <c:tx>
            <c:strRef>
              <c:f>'D. inizio fine'!$A$182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fine'!$B$182:$PE$182</c:f>
              <c:numCache>
                <c:formatCode>0.0%</c:formatCode>
                <c:ptCount val="1"/>
                <c:pt idx="0">
                  <c:v>0.39200000000000002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0E-4ED7-8A59-6E0A38058EA8}"/>
            </c:ext>
          </c:extLst>
        </c:ser>
        <c:ser>
          <c:idx val="5"/>
          <c:order val="4"/>
          <c:tx>
            <c:strRef>
              <c:f>'D. inizio fine'!$A$183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fine'!$B$183:$PE$183</c:f>
              <c:numCache>
                <c:formatCode>0.0%</c:formatCode>
                <c:ptCount val="1"/>
                <c:pt idx="0">
                  <c:v>0.16300000000000001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0E-4ED7-8A59-6E0A38058EA8}"/>
            </c:ext>
          </c:extLst>
        </c:ser>
        <c:ser>
          <c:idx val="6"/>
          <c:order val="5"/>
          <c:tx>
            <c:strRef>
              <c:f>'D. inizio fine'!$A$184</c:f>
              <c:strCache>
                <c:ptCount val="1"/>
                <c:pt idx="0">
                  <c:v>Non applicabile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fine'!$B$184:$PE$184</c:f>
              <c:numCache>
                <c:formatCode>0.0%</c:formatCode>
                <c:ptCount val="1"/>
                <c:pt idx="0">
                  <c:v>2.7E-2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00E-4ED7-8A59-6E0A38058E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380288"/>
        <c:axId val="124381824"/>
      </c:barChart>
      <c:catAx>
        <c:axId val="124380288"/>
        <c:scaling>
          <c:orientation val="minMax"/>
        </c:scaling>
        <c:delete val="1"/>
        <c:axPos val="l"/>
        <c:majorTickMark val="none"/>
        <c:minorTickMark val="none"/>
        <c:tickLblPos val="nextTo"/>
        <c:crossAx val="124381824"/>
        <c:crosses val="autoZero"/>
        <c:auto val="1"/>
        <c:lblAlgn val="ctr"/>
        <c:lblOffset val="100"/>
        <c:noMultiLvlLbl val="0"/>
      </c:catAx>
      <c:valAx>
        <c:axId val="12438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3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848864184312832"/>
          <c:y val="0.21919168307086614"/>
          <c:w val="0.16173140580141127"/>
          <c:h val="0.70898622047244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Livello di soddisfazione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Foglio1!$C$26</c:f>
              <c:strCache>
                <c:ptCount val="1"/>
                <c:pt idx="0">
                  <c:v>pienamente soddisfatto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Foglio1!$B$27:$B$29</c:f>
              <c:strCache>
                <c:ptCount val="3"/>
                <c:pt idx="0">
                  <c:v>capacità organizzativa</c:v>
                </c:pt>
                <c:pt idx="1">
                  <c:v>aiutare a superare i conflitti</c:v>
                </c:pt>
                <c:pt idx="2">
                  <c:v>favorire la condivisione delle linee guida del servizio</c:v>
                </c:pt>
              </c:strCache>
            </c:strRef>
          </c:cat>
          <c:val>
            <c:numRef>
              <c:f>Foglio1!$C$27:$C$29</c:f>
              <c:numCache>
                <c:formatCode>0%</c:formatCode>
                <c:ptCount val="3"/>
                <c:pt idx="0">
                  <c:v>0.122</c:v>
                </c:pt>
                <c:pt idx="1">
                  <c:v>7.2999999999999995E-2</c:v>
                </c:pt>
                <c:pt idx="2">
                  <c:v>8.2000000000000003E-2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80-4055-983D-36FDB9B35788}"/>
            </c:ext>
          </c:extLst>
        </c:ser>
        <c:ser>
          <c:idx val="1"/>
          <c:order val="1"/>
          <c:tx>
            <c:strRef>
              <c:f>Foglio1!$D$26</c:f>
              <c:strCache>
                <c:ptCount val="1"/>
                <c:pt idx="0">
                  <c:v>soddisfatto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Foglio1!$B$27:$B$29</c:f>
              <c:strCache>
                <c:ptCount val="3"/>
                <c:pt idx="0">
                  <c:v>capacità organizzativa</c:v>
                </c:pt>
                <c:pt idx="1">
                  <c:v>aiutare a superare i conflitti</c:v>
                </c:pt>
                <c:pt idx="2">
                  <c:v>favorire la condivisione delle linee guida del servizio</c:v>
                </c:pt>
              </c:strCache>
            </c:strRef>
          </c:cat>
          <c:val>
            <c:numRef>
              <c:f>Foglio1!$D$27:$D$29</c:f>
              <c:numCache>
                <c:formatCode>0%</c:formatCode>
                <c:ptCount val="3"/>
                <c:pt idx="0">
                  <c:v>0.40500000000000003</c:v>
                </c:pt>
                <c:pt idx="1">
                  <c:v>0.33200000000000002</c:v>
                </c:pt>
                <c:pt idx="2">
                  <c:v>0.34499999999999997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80-4055-983D-36FDB9B35788}"/>
            </c:ext>
          </c:extLst>
        </c:ser>
        <c:ser>
          <c:idx val="2"/>
          <c:order val="2"/>
          <c:tx>
            <c:strRef>
              <c:f>Foglio1!$E$26</c:f>
              <c:strCache>
                <c:ptCount val="1"/>
                <c:pt idx="0">
                  <c:v>poco soddisfatto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Foglio1!$B$27:$B$29</c:f>
              <c:strCache>
                <c:ptCount val="3"/>
                <c:pt idx="0">
                  <c:v>capacità organizzativa</c:v>
                </c:pt>
                <c:pt idx="1">
                  <c:v>aiutare a superare i conflitti</c:v>
                </c:pt>
                <c:pt idx="2">
                  <c:v>favorire la condivisione delle linee guida del servizio</c:v>
                </c:pt>
              </c:strCache>
            </c:strRef>
          </c:cat>
          <c:val>
            <c:numRef>
              <c:f>Foglio1!$E$27:$E$29</c:f>
              <c:numCache>
                <c:formatCode>0%</c:formatCode>
                <c:ptCount val="3"/>
                <c:pt idx="0">
                  <c:v>0.28399999999999997</c:v>
                </c:pt>
                <c:pt idx="1">
                  <c:v>0.311</c:v>
                </c:pt>
                <c:pt idx="2">
                  <c:v>0.33500000000000002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80-4055-983D-36FDB9B35788}"/>
            </c:ext>
          </c:extLst>
        </c:ser>
        <c:ser>
          <c:idx val="3"/>
          <c:order val="3"/>
          <c:tx>
            <c:strRef>
              <c:f>Foglio1!$F$26</c:f>
              <c:strCache>
                <c:ptCount val="1"/>
                <c:pt idx="0">
                  <c:v>insoddisfatto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Foglio1!$B$27:$B$29</c:f>
              <c:strCache>
                <c:ptCount val="3"/>
                <c:pt idx="0">
                  <c:v>capacità organizzativa</c:v>
                </c:pt>
                <c:pt idx="1">
                  <c:v>aiutare a superare i conflitti</c:v>
                </c:pt>
                <c:pt idx="2">
                  <c:v>favorire la condivisione delle linee guida del servizio</c:v>
                </c:pt>
              </c:strCache>
            </c:strRef>
          </c:cat>
          <c:val>
            <c:numRef>
              <c:f>Foglio1!$F$27:$F$29</c:f>
              <c:numCache>
                <c:formatCode>0%</c:formatCode>
                <c:ptCount val="3"/>
                <c:pt idx="0">
                  <c:v>0.109</c:v>
                </c:pt>
                <c:pt idx="1">
                  <c:v>0.16300000000000001</c:v>
                </c:pt>
                <c:pt idx="2">
                  <c:v>0.13400000000000001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80-4055-983D-36FDB9B35788}"/>
            </c:ext>
          </c:extLst>
        </c:ser>
        <c:ser>
          <c:idx val="4"/>
          <c:order val="4"/>
          <c:tx>
            <c:strRef>
              <c:f>Foglio1!$G$26</c:f>
              <c:strCache>
                <c:ptCount val="1"/>
                <c:pt idx="0">
                  <c:v>molto insoddisfatto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Foglio1!$B$27:$B$29</c:f>
              <c:strCache>
                <c:ptCount val="3"/>
                <c:pt idx="0">
                  <c:v>capacità organizzativa</c:v>
                </c:pt>
                <c:pt idx="1">
                  <c:v>aiutare a superare i conflitti</c:v>
                </c:pt>
                <c:pt idx="2">
                  <c:v>favorire la condivisione delle linee guida del servizio</c:v>
                </c:pt>
              </c:strCache>
            </c:strRef>
          </c:cat>
          <c:val>
            <c:numRef>
              <c:f>Foglio1!$G$27:$G$29</c:f>
              <c:numCache>
                <c:formatCode>0%</c:formatCode>
                <c:ptCount val="3"/>
                <c:pt idx="0">
                  <c:v>0.08</c:v>
                </c:pt>
                <c:pt idx="1">
                  <c:v>0.122</c:v>
                </c:pt>
                <c:pt idx="2">
                  <c:v>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080-4055-983D-36FDB9B357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4448128"/>
        <c:axId val="124519552"/>
      </c:barChart>
      <c:catAx>
        <c:axId val="12444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519552"/>
        <c:crosses val="autoZero"/>
        <c:auto val="1"/>
        <c:lblAlgn val="ctr"/>
        <c:lblOffset val="100"/>
        <c:noMultiLvlLbl val="0"/>
      </c:catAx>
      <c:valAx>
        <c:axId val="12451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44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20226468383848"/>
          <c:y val="0.11191368898894703"/>
          <c:w val="0.19897744865684514"/>
          <c:h val="0.787485204192439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Usando un punteggio (da 0 a 10) che voto darebbe alla sua soddisfazione lavorativa?)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fine'!$A$226</c:f>
              <c:strCache>
                <c:ptCount val="1"/>
                <c:pt idx="0">
                  <c:v>UNO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fine'!$B$226:$PE$226</c:f>
              <c:numCache>
                <c:formatCode>0.0%</c:formatCode>
                <c:ptCount val="1"/>
                <c:pt idx="0">
                  <c:v>3.4653465346534656E-2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EC-4E19-BDAD-AD921745E9A8}"/>
            </c:ext>
          </c:extLst>
        </c:ser>
        <c:ser>
          <c:idx val="1"/>
          <c:order val="1"/>
          <c:tx>
            <c:strRef>
              <c:f>'D. inizio fine'!$A$227</c:f>
              <c:strCache>
                <c:ptCount val="1"/>
                <c:pt idx="0">
                  <c:v>DUE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fine'!$B$227:$PE$227</c:f>
              <c:numCache>
                <c:formatCode>0.0%</c:formatCode>
                <c:ptCount val="1"/>
                <c:pt idx="0">
                  <c:v>2.4752475247524754E-2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EC-4E19-BDAD-AD921745E9A8}"/>
            </c:ext>
          </c:extLst>
        </c:ser>
        <c:ser>
          <c:idx val="2"/>
          <c:order val="2"/>
          <c:tx>
            <c:strRef>
              <c:f>'D. inizio fine'!$A$228</c:f>
              <c:strCache>
                <c:ptCount val="1"/>
                <c:pt idx="0">
                  <c:v>TRE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fine'!$B$228:$PE$228</c:f>
              <c:numCache>
                <c:formatCode>0.0%</c:formatCode>
                <c:ptCount val="1"/>
                <c:pt idx="0">
                  <c:v>7.1782178217821777E-2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EC-4E19-BDAD-AD921745E9A8}"/>
            </c:ext>
          </c:extLst>
        </c:ser>
        <c:ser>
          <c:idx val="3"/>
          <c:order val="3"/>
          <c:tx>
            <c:strRef>
              <c:f>'D. inizio fine'!$A$229</c:f>
              <c:strCache>
                <c:ptCount val="1"/>
                <c:pt idx="0">
                  <c:v>QUATTRO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fine'!$B$229:$PE$229</c:f>
              <c:numCache>
                <c:formatCode>0.0%</c:formatCode>
                <c:ptCount val="1"/>
                <c:pt idx="0">
                  <c:v>8.1683168316831686E-2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EC-4E19-BDAD-AD921745E9A8}"/>
            </c:ext>
          </c:extLst>
        </c:ser>
        <c:ser>
          <c:idx val="4"/>
          <c:order val="4"/>
          <c:tx>
            <c:strRef>
              <c:f>'D. inizio fine'!$A$230</c:f>
              <c:strCache>
                <c:ptCount val="1"/>
                <c:pt idx="0">
                  <c:v>CINQUE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fine'!$B$230:$PE$230</c:f>
              <c:numCache>
                <c:formatCode>0.0%</c:formatCode>
                <c:ptCount val="1"/>
                <c:pt idx="0">
                  <c:v>0.16336633663366337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EC-4E19-BDAD-AD921745E9A8}"/>
            </c:ext>
          </c:extLst>
        </c:ser>
        <c:ser>
          <c:idx val="5"/>
          <c:order val="5"/>
          <c:tx>
            <c:strRef>
              <c:f>'D. inizio fine'!$A$231</c:f>
              <c:strCache>
                <c:ptCount val="1"/>
                <c:pt idx="0">
                  <c:v>SEI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fine'!$B$231:$PE$231</c:f>
              <c:numCache>
                <c:formatCode>0.0%</c:formatCode>
                <c:ptCount val="1"/>
                <c:pt idx="0">
                  <c:v>0.23762376237623761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EC-4E19-BDAD-AD921745E9A8}"/>
            </c:ext>
          </c:extLst>
        </c:ser>
        <c:ser>
          <c:idx val="6"/>
          <c:order val="6"/>
          <c:tx>
            <c:strRef>
              <c:f>'D. inizio fine'!$A$232</c:f>
              <c:strCache>
                <c:ptCount val="1"/>
                <c:pt idx="0">
                  <c:v>SETTE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fine'!$B$232:$PE$232</c:f>
              <c:numCache>
                <c:formatCode>0.0%</c:formatCode>
                <c:ptCount val="1"/>
                <c:pt idx="0">
                  <c:v>0.19554455445544555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8EC-4E19-BDAD-AD921745E9A8}"/>
            </c:ext>
          </c:extLst>
        </c:ser>
        <c:ser>
          <c:idx val="7"/>
          <c:order val="7"/>
          <c:tx>
            <c:strRef>
              <c:f>'D. inizio fine'!$A$233</c:f>
              <c:strCache>
                <c:ptCount val="1"/>
                <c:pt idx="0">
                  <c:v>OTTO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fine'!$B$233:$PE$233</c:f>
              <c:numCache>
                <c:formatCode>0.0%</c:formatCode>
                <c:ptCount val="1"/>
                <c:pt idx="0">
                  <c:v>0.14851485148514851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8EC-4E19-BDAD-AD921745E9A8}"/>
            </c:ext>
          </c:extLst>
        </c:ser>
        <c:ser>
          <c:idx val="8"/>
          <c:order val="8"/>
          <c:tx>
            <c:strRef>
              <c:f>'D. inizio fine'!$A$234</c:f>
              <c:strCache>
                <c:ptCount val="1"/>
                <c:pt idx="0">
                  <c:v>NOVE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fine'!$B$234:$PE$234</c:f>
              <c:numCache>
                <c:formatCode>0.0%</c:formatCode>
                <c:ptCount val="1"/>
                <c:pt idx="0">
                  <c:v>2.9702970297029702E-2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EC-4E19-BDAD-AD921745E9A8}"/>
            </c:ext>
          </c:extLst>
        </c:ser>
        <c:ser>
          <c:idx val="9"/>
          <c:order val="9"/>
          <c:tx>
            <c:strRef>
              <c:f>'D. inizio fine'!$A$235</c:f>
              <c:strCache>
                <c:ptCount val="1"/>
                <c:pt idx="0">
                  <c:v>DIECI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fine'!$B$235:$PE$235</c:f>
              <c:numCache>
                <c:formatCode>0.0%</c:formatCode>
                <c:ptCount val="1"/>
                <c:pt idx="0">
                  <c:v>1.2376237623762377E-2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8EC-4E19-BDAD-AD921745E9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659584"/>
        <c:axId val="124661120"/>
      </c:barChart>
      <c:catAx>
        <c:axId val="124659584"/>
        <c:scaling>
          <c:orientation val="minMax"/>
        </c:scaling>
        <c:delete val="1"/>
        <c:axPos val="l"/>
        <c:majorTickMark val="none"/>
        <c:minorTickMark val="none"/>
        <c:tickLblPos val="nextTo"/>
        <c:crossAx val="124661120"/>
        <c:crosses val="autoZero"/>
        <c:auto val="1"/>
        <c:lblAlgn val="ctr"/>
        <c:lblOffset val="100"/>
        <c:noMultiLvlLbl val="0"/>
      </c:catAx>
      <c:valAx>
        <c:axId val="124661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65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157047379386866"/>
          <c:y val="0.1442277836947877"/>
          <c:w val="0.10926572322789548"/>
          <c:h val="0.788543841942970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Il mio lavoro mi mette in situazioni di difficoltà dal punto di vista emotivo.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fine'!$A$232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fine'!$B$232:$PE$232</c:f>
              <c:numCache>
                <c:formatCode>0.0%</c:formatCode>
                <c:ptCount val="1"/>
                <c:pt idx="0">
                  <c:v>0.13700000000000001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A4-418A-8E34-34A506C9F67E}"/>
            </c:ext>
          </c:extLst>
        </c:ser>
        <c:ser>
          <c:idx val="1"/>
          <c:order val="1"/>
          <c:tx>
            <c:strRef>
              <c:f>'D. inizio fine'!$A$233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fine'!$B$233:$PE$233</c:f>
              <c:numCache>
                <c:formatCode>0.0%</c:formatCode>
                <c:ptCount val="1"/>
                <c:pt idx="0">
                  <c:v>0.17399999999999999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A4-418A-8E34-34A506C9F67E}"/>
            </c:ext>
          </c:extLst>
        </c:ser>
        <c:ser>
          <c:idx val="2"/>
          <c:order val="2"/>
          <c:tx>
            <c:strRef>
              <c:f>'D. inizio fine'!$A$234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fine'!$B$234:$PE$234</c:f>
              <c:numCache>
                <c:formatCode>0.0%</c:formatCode>
                <c:ptCount val="1"/>
                <c:pt idx="0">
                  <c:v>0.35499999999999998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7A4-418A-8E34-34A506C9F67E}"/>
            </c:ext>
          </c:extLst>
        </c:ser>
        <c:ser>
          <c:idx val="3"/>
          <c:order val="3"/>
          <c:tx>
            <c:strRef>
              <c:f>'D. inizio fine'!$A$235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fine'!$B$235:$PE$235</c:f>
              <c:numCache>
                <c:formatCode>0.0%</c:formatCode>
                <c:ptCount val="1"/>
                <c:pt idx="0">
                  <c:v>0.27800000000000002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A4-418A-8E34-34A506C9F67E}"/>
            </c:ext>
          </c:extLst>
        </c:ser>
        <c:ser>
          <c:idx val="5"/>
          <c:order val="4"/>
          <c:tx>
            <c:strRef>
              <c:f>'D. inizio fine'!$A$236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fine'!$B$236:$PE$236</c:f>
              <c:numCache>
                <c:formatCode>0.0%</c:formatCode>
                <c:ptCount val="1"/>
                <c:pt idx="0">
                  <c:v>5.6000000000000001E-2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A4-418A-8E34-34A506C9F6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752256"/>
        <c:axId val="124753792"/>
      </c:barChart>
      <c:catAx>
        <c:axId val="124752256"/>
        <c:scaling>
          <c:orientation val="minMax"/>
        </c:scaling>
        <c:delete val="1"/>
        <c:axPos val="l"/>
        <c:majorTickMark val="none"/>
        <c:minorTickMark val="none"/>
        <c:tickLblPos val="nextTo"/>
        <c:crossAx val="124753792"/>
        <c:crosses val="autoZero"/>
        <c:auto val="1"/>
        <c:lblAlgn val="ctr"/>
        <c:lblOffset val="100"/>
        <c:noMultiLvlLbl val="0"/>
      </c:catAx>
      <c:valAx>
        <c:axId val="12475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75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87230696039688"/>
          <c:y val="0.18822258013202892"/>
          <c:w val="0.21426332805809878"/>
          <c:h val="0.74625685993796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Il mio lavoro è emotivamente molto impegnativo.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fine'!$A$241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fine'!$B$241:$PE$241</c:f>
              <c:numCache>
                <c:formatCode>0.0%</c:formatCode>
                <c:ptCount val="1"/>
                <c:pt idx="0">
                  <c:v>0.10299999999999999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B-4308-A0BF-B1901768834B}"/>
            </c:ext>
          </c:extLst>
        </c:ser>
        <c:ser>
          <c:idx val="1"/>
          <c:order val="1"/>
          <c:tx>
            <c:strRef>
              <c:f>'D. inizio fine'!$A$242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fine'!$B$242:$PE$242</c:f>
              <c:numCache>
                <c:formatCode>0.0%</c:formatCode>
                <c:ptCount val="1"/>
                <c:pt idx="0">
                  <c:v>0.14399999999999999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BB-4308-A0BF-B1901768834B}"/>
            </c:ext>
          </c:extLst>
        </c:ser>
        <c:ser>
          <c:idx val="2"/>
          <c:order val="2"/>
          <c:tx>
            <c:strRef>
              <c:f>'D. inizio fine'!$A$243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fine'!$B$243:$PE$243</c:f>
              <c:numCache>
                <c:formatCode>0.0%</c:formatCode>
                <c:ptCount val="1"/>
                <c:pt idx="0">
                  <c:v>0.313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BB-4308-A0BF-B1901768834B}"/>
            </c:ext>
          </c:extLst>
        </c:ser>
        <c:ser>
          <c:idx val="3"/>
          <c:order val="3"/>
          <c:tx>
            <c:strRef>
              <c:f>'D. inizio fine'!$A$244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fine'!$B$244:$PE$244</c:f>
              <c:numCache>
                <c:formatCode>0.0%</c:formatCode>
                <c:ptCount val="1"/>
                <c:pt idx="0">
                  <c:v>0.31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BB-4308-A0BF-B1901768834B}"/>
            </c:ext>
          </c:extLst>
        </c:ser>
        <c:ser>
          <c:idx val="5"/>
          <c:order val="4"/>
          <c:tx>
            <c:strRef>
              <c:f>'D. inizio fine'!$A$245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fine'!$B$245:$PE$245</c:f>
              <c:numCache>
                <c:formatCode>0.0%</c:formatCode>
                <c:ptCount val="1"/>
                <c:pt idx="0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BB-4308-A0BF-B1901768834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877440"/>
        <c:axId val="124899712"/>
      </c:barChart>
      <c:catAx>
        <c:axId val="124877440"/>
        <c:scaling>
          <c:orientation val="minMax"/>
        </c:scaling>
        <c:delete val="1"/>
        <c:axPos val="l"/>
        <c:majorTickMark val="none"/>
        <c:minorTickMark val="none"/>
        <c:tickLblPos val="nextTo"/>
        <c:crossAx val="124899712"/>
        <c:crosses val="autoZero"/>
        <c:auto val="1"/>
        <c:lblAlgn val="ctr"/>
        <c:lblOffset val="100"/>
        <c:noMultiLvlLbl val="0"/>
      </c:catAx>
      <c:valAx>
        <c:axId val="12489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87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79164579217508"/>
          <c:y val="0.17495843437821221"/>
          <c:w val="0.20860451267121022"/>
          <c:h val="0.738954921509335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Mi sento sfinito al termine della giornata.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fine'!$A$250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fine'!$B$250:$PE$250</c:f>
              <c:numCache>
                <c:formatCode>0.0%</c:formatCode>
                <c:ptCount val="1"/>
                <c:pt idx="0">
                  <c:v>3.9E-2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D0-4985-88B7-AF3F54BB5E23}"/>
            </c:ext>
          </c:extLst>
        </c:ser>
        <c:ser>
          <c:idx val="1"/>
          <c:order val="1"/>
          <c:tx>
            <c:strRef>
              <c:f>'D. inizio fine'!$A$251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fine'!$B$251:$PE$251</c:f>
              <c:numCache>
                <c:formatCode>0.0%</c:formatCode>
                <c:ptCount val="1"/>
                <c:pt idx="0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D0-4985-88B7-AF3F54BB5E23}"/>
            </c:ext>
          </c:extLst>
        </c:ser>
        <c:ser>
          <c:idx val="2"/>
          <c:order val="2"/>
          <c:tx>
            <c:strRef>
              <c:f>'D. inizio fine'!$A$252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fine'!$B$252:$PE$252</c:f>
              <c:numCache>
                <c:formatCode>0.0%</c:formatCode>
                <c:ptCount val="1"/>
                <c:pt idx="0">
                  <c:v>0.29599999999999999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D0-4985-88B7-AF3F54BB5E23}"/>
            </c:ext>
          </c:extLst>
        </c:ser>
        <c:ser>
          <c:idx val="3"/>
          <c:order val="3"/>
          <c:tx>
            <c:strRef>
              <c:f>'D. inizio fine'!$A$253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fine'!$B$253:$PE$253</c:f>
              <c:numCache>
                <c:formatCode>0.0%</c:formatCode>
                <c:ptCount val="1"/>
                <c:pt idx="0">
                  <c:v>0.41299999999999998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D0-4985-88B7-AF3F54BB5E23}"/>
            </c:ext>
          </c:extLst>
        </c:ser>
        <c:ser>
          <c:idx val="5"/>
          <c:order val="4"/>
          <c:tx>
            <c:strRef>
              <c:f>'D. inizio fine'!$A$254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fine'!$B$254:$PE$254</c:f>
              <c:numCache>
                <c:formatCode>0.0%</c:formatCode>
                <c:ptCount val="1"/>
                <c:pt idx="0">
                  <c:v>0.16900000000000001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D0-4985-88B7-AF3F54BB5E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4982400"/>
        <c:axId val="124983936"/>
      </c:barChart>
      <c:catAx>
        <c:axId val="124982400"/>
        <c:scaling>
          <c:orientation val="minMax"/>
        </c:scaling>
        <c:delete val="1"/>
        <c:axPos val="l"/>
        <c:majorTickMark val="none"/>
        <c:minorTickMark val="none"/>
        <c:tickLblPos val="nextTo"/>
        <c:crossAx val="124983936"/>
        <c:crosses val="autoZero"/>
        <c:auto val="1"/>
        <c:lblAlgn val="ctr"/>
        <c:lblOffset val="100"/>
        <c:noMultiLvlLbl val="0"/>
      </c:catAx>
      <c:valAx>
        <c:axId val="124983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98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614832628680031"/>
          <c:y val="0.16261777339434214"/>
          <c:w val="0.21399945696443118"/>
          <c:h val="0.77075350180816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La mattina, al pensiero di un'altra giornata lavorativa da affrontare, mi sento già esausto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fine'!$A$259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fine'!$B$259:$PE$259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57-4E3B-A7E8-F60D047C8C78}"/>
            </c:ext>
          </c:extLst>
        </c:ser>
        <c:ser>
          <c:idx val="1"/>
          <c:order val="1"/>
          <c:tx>
            <c:strRef>
              <c:f>'D. inizio fine'!$A$260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fine'!$B$260:$PE$260</c:f>
              <c:numCache>
                <c:formatCode>0.0%</c:formatCode>
                <c:ptCount val="1"/>
                <c:pt idx="0">
                  <c:v>0.16600000000000001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57-4E3B-A7E8-F60D047C8C78}"/>
            </c:ext>
          </c:extLst>
        </c:ser>
        <c:ser>
          <c:idx val="2"/>
          <c:order val="2"/>
          <c:tx>
            <c:strRef>
              <c:f>'D. inizio fine'!$A$261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fine'!$B$261:$PE$261</c:f>
              <c:numCache>
                <c:formatCode>0.0%</c:formatCode>
                <c:ptCount val="1"/>
                <c:pt idx="0">
                  <c:v>0.30299999999999999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57-4E3B-A7E8-F60D047C8C78}"/>
            </c:ext>
          </c:extLst>
        </c:ser>
        <c:ser>
          <c:idx val="3"/>
          <c:order val="3"/>
          <c:tx>
            <c:strRef>
              <c:f>'D. inizio fine'!$A$262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fine'!$B$262:$PE$262</c:f>
              <c:numCache>
                <c:formatCode>0.0%</c:formatCode>
                <c:ptCount val="1"/>
                <c:pt idx="0">
                  <c:v>0.30399999999999999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57-4E3B-A7E8-F60D047C8C78}"/>
            </c:ext>
          </c:extLst>
        </c:ser>
        <c:ser>
          <c:idx val="5"/>
          <c:order val="4"/>
          <c:tx>
            <c:strRef>
              <c:f>'D. inizio fine'!$A$263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fine'!$B$263:$PE$263</c:f>
              <c:numCache>
                <c:formatCode>0.0%</c:formatCode>
                <c:ptCount val="1"/>
                <c:pt idx="0">
                  <c:v>0.11700000000000001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57-4E3B-A7E8-F60D047C8C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242624"/>
        <c:axId val="127244160"/>
      </c:barChart>
      <c:catAx>
        <c:axId val="127242624"/>
        <c:scaling>
          <c:orientation val="minMax"/>
        </c:scaling>
        <c:delete val="1"/>
        <c:axPos val="l"/>
        <c:majorTickMark val="none"/>
        <c:minorTickMark val="none"/>
        <c:tickLblPos val="nextTo"/>
        <c:crossAx val="127244160"/>
        <c:crosses val="autoZero"/>
        <c:auto val="1"/>
        <c:lblAlgn val="ctr"/>
        <c:lblOffset val="100"/>
        <c:noMultiLvlLbl val="0"/>
      </c:catAx>
      <c:valAx>
        <c:axId val="127244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07030704002231"/>
          <c:y val="0.27131152210624837"/>
          <c:w val="0.23830641879824194"/>
          <c:h val="0.647531994547193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Sento che ogni ora di lavoro è per me stancante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fine'!$A$268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fine'!$B$268:$PE$268</c:f>
              <c:numCache>
                <c:formatCode>0.0%</c:formatCode>
                <c:ptCount val="1"/>
                <c:pt idx="0">
                  <c:v>9.8000000000000004E-2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DE-4434-BBEA-A9311381E1AA}"/>
            </c:ext>
          </c:extLst>
        </c:ser>
        <c:ser>
          <c:idx val="1"/>
          <c:order val="1"/>
          <c:tx>
            <c:strRef>
              <c:f>'D. inizio fine'!$A$269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fine'!$B$269:$PE$269</c:f>
              <c:numCache>
                <c:formatCode>0.0%</c:formatCode>
                <c:ptCount val="1"/>
                <c:pt idx="0">
                  <c:v>0.16400000000000001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DE-4434-BBEA-A9311381E1AA}"/>
            </c:ext>
          </c:extLst>
        </c:ser>
        <c:ser>
          <c:idx val="2"/>
          <c:order val="2"/>
          <c:tx>
            <c:strRef>
              <c:f>'D. inizio fine'!$A$270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fine'!$B$270:$PE$270</c:f>
              <c:numCache>
                <c:formatCode>0.0%</c:formatCode>
                <c:ptCount val="1"/>
                <c:pt idx="0">
                  <c:v>0.36899999999999999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DE-4434-BBEA-A9311381E1AA}"/>
            </c:ext>
          </c:extLst>
        </c:ser>
        <c:ser>
          <c:idx val="3"/>
          <c:order val="3"/>
          <c:tx>
            <c:strRef>
              <c:f>'D. inizio fine'!$A$271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fine'!$B$271:$PE$271</c:f>
              <c:numCache>
                <c:formatCode>0.0%</c:formatCode>
                <c:ptCount val="1"/>
                <c:pt idx="0">
                  <c:v>0.27900000000000003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DE-4434-BBEA-A9311381E1AA}"/>
            </c:ext>
          </c:extLst>
        </c:ser>
        <c:ser>
          <c:idx val="5"/>
          <c:order val="4"/>
          <c:tx>
            <c:strRef>
              <c:f>'D. inizio fine'!$A$272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fine'!$B$272:$PE$272</c:f>
              <c:numCache>
                <c:formatCode>0.0%</c:formatCode>
                <c:ptCount val="1"/>
                <c:pt idx="0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DE-4434-BBEA-A9311381E1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388288"/>
        <c:axId val="127275392"/>
      </c:barChart>
      <c:catAx>
        <c:axId val="127388288"/>
        <c:scaling>
          <c:orientation val="minMax"/>
        </c:scaling>
        <c:delete val="1"/>
        <c:axPos val="l"/>
        <c:majorTickMark val="none"/>
        <c:minorTickMark val="none"/>
        <c:tickLblPos val="nextTo"/>
        <c:crossAx val="127275392"/>
        <c:crosses val="autoZero"/>
        <c:auto val="1"/>
        <c:lblAlgn val="ctr"/>
        <c:lblOffset val="100"/>
        <c:noMultiLvlLbl val="0"/>
      </c:catAx>
      <c:valAx>
        <c:axId val="12727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38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87158265800716"/>
          <c:y val="0.1552752223536665"/>
          <c:w val="0.21139605724466923"/>
          <c:h val="0.771908180774663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Mi sento frustato dal mio lavoro.</a:t>
            </a:r>
          </a:p>
        </c:rich>
      </c:tx>
      <c:layout>
        <c:manualLayout>
          <c:xMode val="edge"/>
          <c:yMode val="edge"/>
          <c:x val="0.3388806748142919"/>
          <c:y val="4.37634248038686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fine'!$A$277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fine'!$B$277:$PE$277</c:f>
              <c:numCache>
                <c:formatCode>0.0%</c:formatCode>
                <c:ptCount val="1"/>
                <c:pt idx="0">
                  <c:v>0.16400000000000001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60-4264-B855-07D1E9265977}"/>
            </c:ext>
          </c:extLst>
        </c:ser>
        <c:ser>
          <c:idx val="1"/>
          <c:order val="1"/>
          <c:tx>
            <c:strRef>
              <c:f>'D. inizio fine'!$A$278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fine'!$B$278:$PE$278</c:f>
              <c:numCache>
                <c:formatCode>0.0%</c:formatCode>
                <c:ptCount val="1"/>
                <c:pt idx="0">
                  <c:v>0.20799999999999999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60-4264-B855-07D1E9265977}"/>
            </c:ext>
          </c:extLst>
        </c:ser>
        <c:ser>
          <c:idx val="2"/>
          <c:order val="2"/>
          <c:tx>
            <c:strRef>
              <c:f>'D. inizio fine'!$A$279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fine'!$B$279:$PE$279</c:f>
              <c:numCache>
                <c:formatCode>0.0%</c:formatCode>
                <c:ptCount val="1"/>
                <c:pt idx="0">
                  <c:v>0.28399999999999997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60-4264-B855-07D1E9265977}"/>
            </c:ext>
          </c:extLst>
        </c:ser>
        <c:ser>
          <c:idx val="3"/>
          <c:order val="3"/>
          <c:tx>
            <c:strRef>
              <c:f>'D. inizio fine'!$A$280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fine'!$B$280:$PE$280</c:f>
              <c:numCache>
                <c:formatCode>0.0%</c:formatCode>
                <c:ptCount val="1"/>
                <c:pt idx="0">
                  <c:v>0.251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60-4264-B855-07D1E9265977}"/>
            </c:ext>
          </c:extLst>
        </c:ser>
        <c:ser>
          <c:idx val="5"/>
          <c:order val="4"/>
          <c:tx>
            <c:strRef>
              <c:f>'D. inizio fine'!$A$281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fine'!$B$281:$PE$281</c:f>
              <c:numCache>
                <c:formatCode>0.0%</c:formatCode>
                <c:ptCount val="1"/>
                <c:pt idx="0">
                  <c:v>9.2999999999999999E-2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60-4264-B855-07D1E92659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7404672"/>
        <c:axId val="127410560"/>
      </c:barChart>
      <c:catAx>
        <c:axId val="127404672"/>
        <c:scaling>
          <c:orientation val="minMax"/>
        </c:scaling>
        <c:delete val="1"/>
        <c:axPos val="l"/>
        <c:majorTickMark val="none"/>
        <c:minorTickMark val="none"/>
        <c:tickLblPos val="nextTo"/>
        <c:crossAx val="127410560"/>
        <c:crosses val="autoZero"/>
        <c:auto val="1"/>
        <c:lblAlgn val="ctr"/>
        <c:lblOffset val="100"/>
        <c:noMultiLvlLbl val="0"/>
      </c:catAx>
      <c:valAx>
        <c:axId val="127410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74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357500241295457"/>
          <c:y val="0.16248206310046143"/>
          <c:w val="0.15693508062381881"/>
          <c:h val="0.73389766241696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Ha perso molto sonno per delle preoccupazioni?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fine'!$A$300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fine'!$B$300:$PE$300</c:f>
              <c:numCache>
                <c:formatCode>0.0%</c:formatCode>
                <c:ptCount val="1"/>
                <c:pt idx="0">
                  <c:v>0.28117359413202936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D4-4C75-913E-8420C3DD55E1}"/>
            </c:ext>
          </c:extLst>
        </c:ser>
        <c:ser>
          <c:idx val="1"/>
          <c:order val="1"/>
          <c:tx>
            <c:strRef>
              <c:f>'D. inizio fine'!$A$301</c:f>
              <c:strCache>
                <c:ptCount val="1"/>
                <c:pt idx="0">
                  <c:v>Non più del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fine'!$B$301:$PE$301</c:f>
              <c:numCache>
                <c:formatCode>0.0%</c:formatCode>
                <c:ptCount val="1"/>
                <c:pt idx="0">
                  <c:v>0.35207823960880197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D4-4C75-913E-8420C3DD55E1}"/>
            </c:ext>
          </c:extLst>
        </c:ser>
        <c:ser>
          <c:idx val="2"/>
          <c:order val="2"/>
          <c:tx>
            <c:strRef>
              <c:f>'D. inizio fine'!$A$302</c:f>
              <c:strCache>
                <c:ptCount val="1"/>
                <c:pt idx="0">
                  <c:v>Un po' più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fine'!$B$302:$PE$302</c:f>
              <c:numCache>
                <c:formatCode>0.0%</c:formatCode>
                <c:ptCount val="1"/>
                <c:pt idx="0">
                  <c:v>0.24205378973105135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D4-4C75-913E-8420C3DD55E1}"/>
            </c:ext>
          </c:extLst>
        </c:ser>
        <c:ser>
          <c:idx val="3"/>
          <c:order val="3"/>
          <c:tx>
            <c:strRef>
              <c:f>'D. inizio fine'!$A$303</c:f>
              <c:strCache>
                <c:ptCount val="1"/>
                <c:pt idx="0">
                  <c:v>Molto più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fine'!$B$303:$PE$303</c:f>
              <c:numCache>
                <c:formatCode>0.0%</c:formatCode>
                <c:ptCount val="1"/>
                <c:pt idx="0">
                  <c:v>0.12469437652811736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D4-4C75-913E-8420C3DD55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8531840"/>
        <c:axId val="128545920"/>
      </c:barChart>
      <c:catAx>
        <c:axId val="128531840"/>
        <c:scaling>
          <c:orientation val="minMax"/>
        </c:scaling>
        <c:delete val="1"/>
        <c:axPos val="l"/>
        <c:majorTickMark val="none"/>
        <c:minorTickMark val="none"/>
        <c:tickLblPos val="nextTo"/>
        <c:crossAx val="128545920"/>
        <c:crosses val="autoZero"/>
        <c:auto val="1"/>
        <c:lblAlgn val="ctr"/>
        <c:lblOffset val="100"/>
        <c:noMultiLvlLbl val="0"/>
      </c:catAx>
      <c:valAx>
        <c:axId val="128545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53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679172456384134"/>
          <c:y val="0.13010302365829132"/>
          <c:w val="0.13415850168050261"/>
          <c:h val="0.79977093772369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età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07-4078-83A2-2A3B5AD58DB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B07-4078-83A2-2A3B5AD58DB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B07-4078-83A2-2A3B5AD58DB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'D. inizio fine'!$PG$402:$PG$404</c:f>
              <c:strCache>
                <c:ptCount val="3"/>
                <c:pt idx="0">
                  <c:v>da 18 a 30</c:v>
                </c:pt>
                <c:pt idx="1">
                  <c:v>da 31 a 45</c:v>
                </c:pt>
                <c:pt idx="2">
                  <c:v>maggiore di 45 </c:v>
                </c:pt>
              </c:strCache>
            </c:strRef>
          </c:cat>
          <c:val>
            <c:numRef>
              <c:f>'D. inizio fine'!$PH$402:$PH$404</c:f>
              <c:numCache>
                <c:formatCode>0.00%</c:formatCode>
                <c:ptCount val="3"/>
                <c:pt idx="0">
                  <c:v>0.128</c:v>
                </c:pt>
                <c:pt idx="1">
                  <c:v>0.36499999999999999</c:v>
                </c:pt>
                <c:pt idx="2">
                  <c:v>0.50700000000000001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B07-4078-83A2-2A3B5AD58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Si è sentito costantemente sotto stress  (tensione)?</a:t>
            </a:r>
          </a:p>
        </c:rich>
      </c:tx>
      <c:layout>
        <c:manualLayout>
          <c:xMode val="edge"/>
          <c:yMode val="edge"/>
          <c:x val="0.23729826530590378"/>
          <c:y val="7.640121898187855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fine'!$A$308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fine'!$B$308:$PE$308</c:f>
              <c:numCache>
                <c:formatCode>0.0%</c:formatCode>
                <c:ptCount val="1"/>
                <c:pt idx="0">
                  <c:v>0.18092909535452323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AD-465B-B441-C7F5425E8C6C}"/>
            </c:ext>
          </c:extLst>
        </c:ser>
        <c:ser>
          <c:idx val="1"/>
          <c:order val="1"/>
          <c:tx>
            <c:strRef>
              <c:f>'D. inizio fine'!$A$309</c:f>
              <c:strCache>
                <c:ptCount val="1"/>
                <c:pt idx="0">
                  <c:v>Non più del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fine'!$B$309:$PE$309</c:f>
              <c:numCache>
                <c:formatCode>0.0%</c:formatCode>
                <c:ptCount val="1"/>
                <c:pt idx="0">
                  <c:v>0.34474327628361856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AD-465B-B441-C7F5425E8C6C}"/>
            </c:ext>
          </c:extLst>
        </c:ser>
        <c:ser>
          <c:idx val="2"/>
          <c:order val="2"/>
          <c:tx>
            <c:strRef>
              <c:f>'D. inizio fine'!$A$310</c:f>
              <c:strCache>
                <c:ptCount val="1"/>
                <c:pt idx="0">
                  <c:v>Un po' più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fine'!$B$310:$PE$310</c:f>
              <c:numCache>
                <c:formatCode>0.0%</c:formatCode>
                <c:ptCount val="1"/>
                <c:pt idx="0">
                  <c:v>0.30317848410757947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AD-465B-B441-C7F5425E8C6C}"/>
            </c:ext>
          </c:extLst>
        </c:ser>
        <c:ser>
          <c:idx val="3"/>
          <c:order val="3"/>
          <c:tx>
            <c:strRef>
              <c:f>'D. inizio fine'!$A$311</c:f>
              <c:strCache>
                <c:ptCount val="1"/>
                <c:pt idx="0">
                  <c:v>Molto più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fine'!$B$311:$PE$311</c:f>
              <c:numCache>
                <c:formatCode>0.0%</c:formatCode>
                <c:ptCount val="1"/>
                <c:pt idx="0">
                  <c:v>0.17114914425427874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AD-465B-B441-C7F5425E8C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8622976"/>
        <c:axId val="128624512"/>
      </c:barChart>
      <c:catAx>
        <c:axId val="128622976"/>
        <c:scaling>
          <c:orientation val="minMax"/>
        </c:scaling>
        <c:delete val="1"/>
        <c:axPos val="l"/>
        <c:majorTickMark val="none"/>
        <c:minorTickMark val="none"/>
        <c:tickLblPos val="nextTo"/>
        <c:crossAx val="128624512"/>
        <c:crosses val="autoZero"/>
        <c:auto val="1"/>
        <c:lblAlgn val="ctr"/>
        <c:lblOffset val="100"/>
        <c:noMultiLvlLbl val="0"/>
      </c:catAx>
      <c:valAx>
        <c:axId val="128624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62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262384693182269"/>
          <c:y val="0.15194274147465889"/>
          <c:w val="0.13806299823697823"/>
          <c:h val="0.744158603790762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E' stato in grado di concentrarsi sulle cose che faceva?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fine'!$A$316</c:f>
              <c:strCache>
                <c:ptCount val="1"/>
                <c:pt idx="0">
                  <c:v>Più del solito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fine'!$B$316:$PE$316</c:f>
              <c:numCache>
                <c:formatCode>0.0%</c:formatCode>
                <c:ptCount val="1"/>
                <c:pt idx="0">
                  <c:v>3.9312039312039311E-2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7-47EC-9E0A-A7A7A0EFFCC8}"/>
            </c:ext>
          </c:extLst>
        </c:ser>
        <c:ser>
          <c:idx val="1"/>
          <c:order val="1"/>
          <c:tx>
            <c:strRef>
              <c:f>'D. inizio fine'!$A$317</c:f>
              <c:strCache>
                <c:ptCount val="1"/>
                <c:pt idx="0">
                  <c:v>Come al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fine'!$B$317:$PE$317</c:f>
              <c:numCache>
                <c:formatCode>0.0%</c:formatCode>
                <c:ptCount val="1"/>
                <c:pt idx="0">
                  <c:v>0.66830466830466828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7-47EC-9E0A-A7A7A0EFFCC8}"/>
            </c:ext>
          </c:extLst>
        </c:ser>
        <c:ser>
          <c:idx val="2"/>
          <c:order val="2"/>
          <c:tx>
            <c:strRef>
              <c:f>'D. inizio fine'!$A$318</c:f>
              <c:strCache>
                <c:ptCount val="1"/>
                <c:pt idx="0">
                  <c:v>Meno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fine'!$B$318:$PE$318</c:f>
              <c:numCache>
                <c:formatCode>0.0%</c:formatCode>
                <c:ptCount val="1"/>
                <c:pt idx="0">
                  <c:v>0.22358722358722358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D97-47EC-9E0A-A7A7A0EFFCC8}"/>
            </c:ext>
          </c:extLst>
        </c:ser>
        <c:ser>
          <c:idx val="3"/>
          <c:order val="3"/>
          <c:tx>
            <c:strRef>
              <c:f>'D. inizio fine'!$A$319</c:f>
              <c:strCache>
                <c:ptCount val="1"/>
                <c:pt idx="0">
                  <c:v>Molto meno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fine'!$B$319:$PE$319</c:f>
              <c:numCache>
                <c:formatCode>0.0%</c:formatCode>
                <c:ptCount val="1"/>
                <c:pt idx="0">
                  <c:v>6.8796068796068796E-2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D97-47EC-9E0A-A7A7A0EFFC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8812160"/>
        <c:axId val="128813696"/>
      </c:barChart>
      <c:catAx>
        <c:axId val="128812160"/>
        <c:scaling>
          <c:orientation val="minMax"/>
        </c:scaling>
        <c:delete val="1"/>
        <c:axPos val="l"/>
        <c:majorTickMark val="none"/>
        <c:minorTickMark val="none"/>
        <c:tickLblPos val="nextTo"/>
        <c:crossAx val="128813696"/>
        <c:crosses val="autoZero"/>
        <c:auto val="1"/>
        <c:lblAlgn val="ctr"/>
        <c:lblOffset val="100"/>
        <c:noMultiLvlLbl val="0"/>
      </c:catAx>
      <c:valAx>
        <c:axId val="128813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81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559739017727065"/>
          <c:y val="0.14099071909959382"/>
          <c:w val="0.14539359974859897"/>
          <c:h val="0.80576477796183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Si è sentito/a utile?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315564002775511E-2"/>
          <c:y val="0.11403633250297154"/>
          <c:w val="0.7770522822578213"/>
          <c:h val="0.82766807995154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'D. inizio fine'!$A$324</c:f>
              <c:strCache>
                <c:ptCount val="1"/>
                <c:pt idx="0">
                  <c:v>Più del solito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fine'!$B$324:$PE$324</c:f>
              <c:numCache>
                <c:formatCode>0.0%</c:formatCode>
                <c:ptCount val="1"/>
                <c:pt idx="0">
                  <c:v>8.5995085995085999E-2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42-4E58-96E4-E5994A68B2BA}"/>
            </c:ext>
          </c:extLst>
        </c:ser>
        <c:ser>
          <c:idx val="1"/>
          <c:order val="1"/>
          <c:tx>
            <c:strRef>
              <c:f>'D. inizio fine'!$A$325</c:f>
              <c:strCache>
                <c:ptCount val="1"/>
                <c:pt idx="0">
                  <c:v>Come al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fine'!$B$325:$PE$325</c:f>
              <c:numCache>
                <c:formatCode>0.0%</c:formatCode>
                <c:ptCount val="1"/>
                <c:pt idx="0">
                  <c:v>0.69041769041769041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42-4E58-96E4-E5994A68B2BA}"/>
            </c:ext>
          </c:extLst>
        </c:ser>
        <c:ser>
          <c:idx val="2"/>
          <c:order val="2"/>
          <c:tx>
            <c:strRef>
              <c:f>'D. inizio fine'!$A$326</c:f>
              <c:strCache>
                <c:ptCount val="1"/>
                <c:pt idx="0">
                  <c:v>Meno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fine'!$B$326:$PE$326</c:f>
              <c:numCache>
                <c:formatCode>0.0%</c:formatCode>
                <c:ptCount val="1"/>
                <c:pt idx="0">
                  <c:v>0.16461916461916462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42-4E58-96E4-E5994A68B2BA}"/>
            </c:ext>
          </c:extLst>
        </c:ser>
        <c:ser>
          <c:idx val="3"/>
          <c:order val="3"/>
          <c:tx>
            <c:strRef>
              <c:f>'D. inizio fine'!$A$327</c:f>
              <c:strCache>
                <c:ptCount val="1"/>
                <c:pt idx="0">
                  <c:v>Molto meno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fine'!$B$327:$PE$327</c:f>
              <c:numCache>
                <c:formatCode>0.0%</c:formatCode>
                <c:ptCount val="1"/>
                <c:pt idx="0">
                  <c:v>5.896805896805897E-2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F42-4E58-96E4-E5994A68B2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156992"/>
        <c:axId val="129158528"/>
      </c:barChart>
      <c:catAx>
        <c:axId val="129156992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158528"/>
        <c:crosses val="autoZero"/>
        <c:auto val="1"/>
        <c:lblAlgn val="ctr"/>
        <c:lblOffset val="100"/>
        <c:noMultiLvlLbl val="0"/>
      </c:catAx>
      <c:valAx>
        <c:axId val="12915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15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40287205478626"/>
          <c:y val="0.14491559000469068"/>
          <c:w val="0.14840172564636317"/>
          <c:h val="0.80856095417222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E' stato in grado di affrontare i suoi problemi?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fine'!$A$332</c:f>
              <c:strCache>
                <c:ptCount val="1"/>
                <c:pt idx="0">
                  <c:v>Più del solito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fine'!$B$332:$PE$332</c:f>
              <c:numCache>
                <c:formatCode>0.0%</c:formatCode>
                <c:ptCount val="1"/>
                <c:pt idx="0">
                  <c:v>6.3725490196078427E-2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E4-47D8-AD8F-B9688512CD0D}"/>
            </c:ext>
          </c:extLst>
        </c:ser>
        <c:ser>
          <c:idx val="1"/>
          <c:order val="1"/>
          <c:tx>
            <c:strRef>
              <c:f>'D. inizio fine'!$A$333</c:f>
              <c:strCache>
                <c:ptCount val="1"/>
                <c:pt idx="0">
                  <c:v>Come al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fine'!$B$333:$PE$333</c:f>
              <c:numCache>
                <c:formatCode>0.0%</c:formatCode>
                <c:ptCount val="1"/>
                <c:pt idx="0">
                  <c:v>0.68137254901960786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E4-47D8-AD8F-B9688512CD0D}"/>
            </c:ext>
          </c:extLst>
        </c:ser>
        <c:ser>
          <c:idx val="2"/>
          <c:order val="2"/>
          <c:tx>
            <c:strRef>
              <c:f>'D. inizio fine'!$A$334</c:f>
              <c:strCache>
                <c:ptCount val="1"/>
                <c:pt idx="0">
                  <c:v>Meno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fine'!$B$334:$PE$334</c:f>
              <c:numCache>
                <c:formatCode>0.0%</c:formatCode>
                <c:ptCount val="1"/>
                <c:pt idx="0">
                  <c:v>0.19117647058823528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E4-47D8-AD8F-B9688512CD0D}"/>
            </c:ext>
          </c:extLst>
        </c:ser>
        <c:ser>
          <c:idx val="3"/>
          <c:order val="3"/>
          <c:tx>
            <c:strRef>
              <c:f>'D. inizio fine'!$A$335</c:f>
              <c:strCache>
                <c:ptCount val="1"/>
                <c:pt idx="0">
                  <c:v>Molto meno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fine'!$B$335:$PE$335</c:f>
              <c:numCache>
                <c:formatCode>0.0%</c:formatCode>
                <c:ptCount val="1"/>
                <c:pt idx="0">
                  <c:v>6.3725490196078427E-2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9E4-47D8-AD8F-B9688512CD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8907904"/>
        <c:axId val="128995712"/>
      </c:barChart>
      <c:catAx>
        <c:axId val="128907904"/>
        <c:scaling>
          <c:orientation val="minMax"/>
        </c:scaling>
        <c:delete val="1"/>
        <c:axPos val="l"/>
        <c:majorTickMark val="none"/>
        <c:minorTickMark val="none"/>
        <c:tickLblPos val="nextTo"/>
        <c:crossAx val="128995712"/>
        <c:crosses val="autoZero"/>
        <c:auto val="1"/>
        <c:lblAlgn val="ctr"/>
        <c:lblOffset val="100"/>
        <c:noMultiLvlLbl val="0"/>
      </c:catAx>
      <c:valAx>
        <c:axId val="12899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890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577107142367891"/>
          <c:y val="0.15503932174224078"/>
          <c:w val="0.14523005237298711"/>
          <c:h val="0.79926451182552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Si è sentito/a capace di prendere delle decisioni?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fine'!$A$340</c:f>
              <c:strCache>
                <c:ptCount val="1"/>
                <c:pt idx="0">
                  <c:v>Più del solito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fine'!$B$340:$PE$340</c:f>
              <c:numCache>
                <c:formatCode>0.0%</c:formatCode>
                <c:ptCount val="1"/>
                <c:pt idx="0">
                  <c:v>6.7164179104477612E-2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7C-4B17-A1A0-2DF158A09714}"/>
            </c:ext>
          </c:extLst>
        </c:ser>
        <c:ser>
          <c:idx val="1"/>
          <c:order val="1"/>
          <c:tx>
            <c:strRef>
              <c:f>'D. inizio fine'!$A$341</c:f>
              <c:strCache>
                <c:ptCount val="1"/>
                <c:pt idx="0">
                  <c:v>Come al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fine'!$B$341:$PE$341</c:f>
              <c:numCache>
                <c:formatCode>0.0%</c:formatCode>
                <c:ptCount val="1"/>
                <c:pt idx="0">
                  <c:v>0.71890547263681592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7C-4B17-A1A0-2DF158A09714}"/>
            </c:ext>
          </c:extLst>
        </c:ser>
        <c:ser>
          <c:idx val="2"/>
          <c:order val="2"/>
          <c:tx>
            <c:strRef>
              <c:f>'D. inizio fine'!$A$342</c:f>
              <c:strCache>
                <c:ptCount val="1"/>
                <c:pt idx="0">
                  <c:v>Meno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fine'!$B$342:$PE$342</c:f>
              <c:numCache>
                <c:formatCode>0.0%</c:formatCode>
                <c:ptCount val="1"/>
                <c:pt idx="0">
                  <c:v>0.19651741293532338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7C-4B17-A1A0-2DF158A09714}"/>
            </c:ext>
          </c:extLst>
        </c:ser>
        <c:ser>
          <c:idx val="3"/>
          <c:order val="3"/>
          <c:tx>
            <c:strRef>
              <c:f>'D. inizio fine'!$A$343</c:f>
              <c:strCache>
                <c:ptCount val="1"/>
                <c:pt idx="0">
                  <c:v>Molto meno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fine'!$B$343:$PE$343</c:f>
              <c:numCache>
                <c:formatCode>0.0%</c:formatCode>
                <c:ptCount val="1"/>
                <c:pt idx="0">
                  <c:v>1.7412935323383085E-2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7C-4B17-A1A0-2DF158A097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056128"/>
        <c:axId val="129078400"/>
      </c:barChart>
      <c:catAx>
        <c:axId val="129056128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078400"/>
        <c:crosses val="autoZero"/>
        <c:auto val="1"/>
        <c:lblAlgn val="ctr"/>
        <c:lblOffset val="100"/>
        <c:noMultiLvlLbl val="0"/>
      </c:catAx>
      <c:valAx>
        <c:axId val="12907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0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31681368336753"/>
          <c:y val="0.12830100809845327"/>
          <c:w val="0.14377450034781286"/>
          <c:h val="0.8040391269381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Ha avuto l'impressione di non essere in grado di superare le difficoltà?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fine'!$A$348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fine'!$B$348:$PE$348</c:f>
              <c:numCache>
                <c:formatCode>0.0%</c:formatCode>
                <c:ptCount val="1"/>
                <c:pt idx="0">
                  <c:v>0.32258064516129031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79-454B-A8CF-B46D56215463}"/>
            </c:ext>
          </c:extLst>
        </c:ser>
        <c:ser>
          <c:idx val="1"/>
          <c:order val="1"/>
          <c:tx>
            <c:strRef>
              <c:f>'D. inizio fine'!$A$349</c:f>
              <c:strCache>
                <c:ptCount val="1"/>
                <c:pt idx="0">
                  <c:v>Non più del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fine'!$B$349:$PE$349</c:f>
              <c:numCache>
                <c:formatCode>0.0%</c:formatCode>
                <c:ptCount val="1"/>
                <c:pt idx="0">
                  <c:v>0.40942928039702231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79-454B-A8CF-B46D56215463}"/>
            </c:ext>
          </c:extLst>
        </c:ser>
        <c:ser>
          <c:idx val="2"/>
          <c:order val="2"/>
          <c:tx>
            <c:strRef>
              <c:f>'D. inizio fine'!$A$350</c:f>
              <c:strCache>
                <c:ptCount val="1"/>
                <c:pt idx="0">
                  <c:v>Un po' più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fine'!$B$350:$PE$350</c:f>
              <c:numCache>
                <c:formatCode>0.0%</c:formatCode>
                <c:ptCount val="1"/>
                <c:pt idx="0">
                  <c:v>0.20347394540942929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79-454B-A8CF-B46D56215463}"/>
            </c:ext>
          </c:extLst>
        </c:ser>
        <c:ser>
          <c:idx val="3"/>
          <c:order val="3"/>
          <c:tx>
            <c:strRef>
              <c:f>'D. inizio fine'!$A$351</c:f>
              <c:strCache>
                <c:ptCount val="1"/>
                <c:pt idx="0">
                  <c:v>Molto più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fine'!$B$351:$PE$351</c:f>
              <c:numCache>
                <c:formatCode>0.0%</c:formatCode>
                <c:ptCount val="1"/>
                <c:pt idx="0">
                  <c:v>6.4516129032258063E-2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179-454B-A8CF-B46D562154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212800"/>
        <c:axId val="129214336"/>
      </c:barChart>
      <c:catAx>
        <c:axId val="129212800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214336"/>
        <c:crosses val="autoZero"/>
        <c:auto val="1"/>
        <c:lblAlgn val="ctr"/>
        <c:lblOffset val="100"/>
        <c:noMultiLvlLbl val="0"/>
      </c:catAx>
      <c:valAx>
        <c:axId val="12921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21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313673909016319"/>
          <c:y val="0.14152463414397926"/>
          <c:w val="0.13758251732009638"/>
          <c:h val="0.76383880059273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Si è sentito/a tutto sommato abbastanza contento/a?</a:t>
            </a:r>
          </a:p>
        </c:rich>
      </c:tx>
      <c:layout>
        <c:manualLayout>
          <c:xMode val="edge"/>
          <c:yMode val="edge"/>
          <c:x val="0.30457648466480108"/>
          <c:y val="7.75518844497276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fine'!$A$356</c:f>
              <c:strCache>
                <c:ptCount val="1"/>
                <c:pt idx="0">
                  <c:v>Più del solito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fine'!$B$356:$PE$356</c:f>
              <c:numCache>
                <c:formatCode>0.0%</c:formatCode>
                <c:ptCount val="1"/>
                <c:pt idx="0">
                  <c:v>4.7500000000000001E-2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0E-4841-B85B-08E3ADBA5FC2}"/>
            </c:ext>
          </c:extLst>
        </c:ser>
        <c:ser>
          <c:idx val="1"/>
          <c:order val="1"/>
          <c:tx>
            <c:strRef>
              <c:f>'D. inizio fine'!$A$357</c:f>
              <c:strCache>
                <c:ptCount val="1"/>
                <c:pt idx="0">
                  <c:v>Come al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fine'!$B$357:$PE$357</c:f>
              <c:numCache>
                <c:formatCode>0.0%</c:formatCode>
                <c:ptCount val="1"/>
                <c:pt idx="0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0E-4841-B85B-08E3ADBA5FC2}"/>
            </c:ext>
          </c:extLst>
        </c:ser>
        <c:ser>
          <c:idx val="2"/>
          <c:order val="2"/>
          <c:tx>
            <c:strRef>
              <c:f>'D. inizio fine'!$A$358</c:f>
              <c:strCache>
                <c:ptCount val="1"/>
                <c:pt idx="0">
                  <c:v>Meno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fine'!$B$358:$PE$358</c:f>
              <c:numCache>
                <c:formatCode>0.0%</c:formatCode>
                <c:ptCount val="1"/>
                <c:pt idx="0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E-4841-B85B-08E3ADBA5FC2}"/>
            </c:ext>
          </c:extLst>
        </c:ser>
        <c:ser>
          <c:idx val="3"/>
          <c:order val="3"/>
          <c:tx>
            <c:strRef>
              <c:f>'D. inizio fine'!$A$359</c:f>
              <c:strCache>
                <c:ptCount val="1"/>
                <c:pt idx="0">
                  <c:v>Molto meno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fine'!$B$359:$PE$359</c:f>
              <c:numCache>
                <c:formatCode>0.0%</c:formatCode>
                <c:ptCount val="1"/>
                <c:pt idx="0">
                  <c:v>8.2500000000000004E-2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D0E-4841-B85B-08E3ADBA5F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680512"/>
        <c:axId val="129682048"/>
      </c:barChart>
      <c:catAx>
        <c:axId val="129680512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682048"/>
        <c:crosses val="autoZero"/>
        <c:auto val="1"/>
        <c:lblAlgn val="ctr"/>
        <c:lblOffset val="100"/>
        <c:noMultiLvlLbl val="0"/>
      </c:catAx>
      <c:valAx>
        <c:axId val="129682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68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82534893418692"/>
          <c:y val="0.15722147536435996"/>
          <c:w val="0.15082885667328966"/>
          <c:h val="0.75203380065296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E' stato in grado di svolgere volentieri le sue attività quotidiane?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fine'!$A$364</c:f>
              <c:strCache>
                <c:ptCount val="1"/>
                <c:pt idx="0">
                  <c:v>Più del solito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fine'!$B$364:$PE$364</c:f>
              <c:numCache>
                <c:formatCode>0.0%</c:formatCode>
                <c:ptCount val="1"/>
                <c:pt idx="0">
                  <c:v>5.7071960297766747E-2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AA-4D2D-B5D7-A23FE23EC2D7}"/>
            </c:ext>
          </c:extLst>
        </c:ser>
        <c:ser>
          <c:idx val="1"/>
          <c:order val="1"/>
          <c:tx>
            <c:strRef>
              <c:f>'D. inizio fine'!$A$365</c:f>
              <c:strCache>
                <c:ptCount val="1"/>
                <c:pt idx="0">
                  <c:v>Come al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fine'!$B$365:$PE$365</c:f>
              <c:numCache>
                <c:formatCode>0.0%</c:formatCode>
                <c:ptCount val="1"/>
                <c:pt idx="0">
                  <c:v>0.63275434243176176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AA-4D2D-B5D7-A23FE23EC2D7}"/>
            </c:ext>
          </c:extLst>
        </c:ser>
        <c:ser>
          <c:idx val="2"/>
          <c:order val="2"/>
          <c:tx>
            <c:strRef>
              <c:f>'D. inizio fine'!$A$366</c:f>
              <c:strCache>
                <c:ptCount val="1"/>
                <c:pt idx="0">
                  <c:v>Meno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fine'!$B$366:$PE$366</c:f>
              <c:numCache>
                <c:formatCode>0.0%</c:formatCode>
                <c:ptCount val="1"/>
                <c:pt idx="0">
                  <c:v>0.25062034739454092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7AA-4D2D-B5D7-A23FE23EC2D7}"/>
            </c:ext>
          </c:extLst>
        </c:ser>
        <c:ser>
          <c:idx val="3"/>
          <c:order val="3"/>
          <c:tx>
            <c:strRef>
              <c:f>'D. inizio fine'!$A$367</c:f>
              <c:strCache>
                <c:ptCount val="1"/>
                <c:pt idx="0">
                  <c:v>Molto meno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fine'!$B$367:$PE$367</c:f>
              <c:numCache>
                <c:formatCode>0.0%</c:formatCode>
                <c:ptCount val="1"/>
                <c:pt idx="0">
                  <c:v>5.9553349875930521E-2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AA-4D2D-B5D7-A23FE23EC2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247104"/>
        <c:axId val="129248640"/>
      </c:barChart>
      <c:catAx>
        <c:axId val="129247104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248640"/>
        <c:crosses val="autoZero"/>
        <c:auto val="1"/>
        <c:lblAlgn val="ctr"/>
        <c:lblOffset val="100"/>
        <c:noMultiLvlLbl val="0"/>
      </c:catAx>
      <c:valAx>
        <c:axId val="129248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24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611728247773743"/>
          <c:y val="0.12610164289756109"/>
          <c:w val="0.14490404187692027"/>
          <c:h val="0.82704134577574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Si è sentito/a infelice o depresso/a?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fine'!$A$372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fine'!$B$372:$PE$372</c:f>
              <c:numCache>
                <c:formatCode>0.0%</c:formatCode>
                <c:ptCount val="1"/>
                <c:pt idx="0">
                  <c:v>0.37376237623762376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B1-42BF-AADF-6406443D5FF3}"/>
            </c:ext>
          </c:extLst>
        </c:ser>
        <c:ser>
          <c:idx val="1"/>
          <c:order val="1"/>
          <c:tx>
            <c:strRef>
              <c:f>'D. inizio fine'!$A$373</c:f>
              <c:strCache>
                <c:ptCount val="1"/>
                <c:pt idx="0">
                  <c:v>Non più del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fine'!$B$373:$PE$373</c:f>
              <c:numCache>
                <c:formatCode>0.0%</c:formatCode>
                <c:ptCount val="1"/>
                <c:pt idx="0">
                  <c:v>0.31435643564356436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B1-42BF-AADF-6406443D5FF3}"/>
            </c:ext>
          </c:extLst>
        </c:ser>
        <c:ser>
          <c:idx val="2"/>
          <c:order val="2"/>
          <c:tx>
            <c:strRef>
              <c:f>'D. inizio fine'!$A$374</c:f>
              <c:strCache>
                <c:ptCount val="1"/>
                <c:pt idx="0">
                  <c:v>Un po' più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fine'!$B$374:$PE$374</c:f>
              <c:numCache>
                <c:formatCode>0.0%</c:formatCode>
                <c:ptCount val="1"/>
                <c:pt idx="0">
                  <c:v>0.21039603960396039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B1-42BF-AADF-6406443D5FF3}"/>
            </c:ext>
          </c:extLst>
        </c:ser>
        <c:ser>
          <c:idx val="3"/>
          <c:order val="3"/>
          <c:tx>
            <c:strRef>
              <c:f>'D. inizio fine'!$A$375</c:f>
              <c:strCache>
                <c:ptCount val="1"/>
                <c:pt idx="0">
                  <c:v>Molto più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fine'!$B$375:$PE$375</c:f>
              <c:numCache>
                <c:formatCode>0.0%</c:formatCode>
                <c:ptCount val="1"/>
                <c:pt idx="0">
                  <c:v>0.10148514851485149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B1-42BF-AADF-6406443D5F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325696"/>
        <c:axId val="129343872"/>
      </c:barChart>
      <c:catAx>
        <c:axId val="129325696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343872"/>
        <c:crosses val="autoZero"/>
        <c:auto val="1"/>
        <c:lblAlgn val="ctr"/>
        <c:lblOffset val="100"/>
        <c:noMultiLvlLbl val="0"/>
      </c:catAx>
      <c:valAx>
        <c:axId val="129343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32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64867105408859"/>
          <c:y val="0.13334460204996734"/>
          <c:w val="0.13522932210440627"/>
          <c:h val="0.76207626103982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Ha perduto fiducia in se stesso/a?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fine'!$A$380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fine'!$B$380:$PE$380</c:f>
              <c:numCache>
                <c:formatCode>0.0%</c:formatCode>
                <c:ptCount val="1"/>
                <c:pt idx="0">
                  <c:v>0.51980198019801982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D4-4235-A4D3-9243A6982375}"/>
            </c:ext>
          </c:extLst>
        </c:ser>
        <c:ser>
          <c:idx val="1"/>
          <c:order val="1"/>
          <c:tx>
            <c:strRef>
              <c:f>'D. inizio fine'!$A$381</c:f>
              <c:strCache>
                <c:ptCount val="1"/>
                <c:pt idx="0">
                  <c:v>Non più del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fine'!$B$381:$PE$381</c:f>
              <c:numCache>
                <c:formatCode>0.0%</c:formatCode>
                <c:ptCount val="1"/>
                <c:pt idx="0">
                  <c:v>0.26732673267326734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D4-4235-A4D3-9243A6982375}"/>
            </c:ext>
          </c:extLst>
        </c:ser>
        <c:ser>
          <c:idx val="2"/>
          <c:order val="2"/>
          <c:tx>
            <c:strRef>
              <c:f>'D. inizio fine'!$A$382</c:f>
              <c:strCache>
                <c:ptCount val="1"/>
                <c:pt idx="0">
                  <c:v>Un po' più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fine'!$B$382:$PE$382</c:f>
              <c:numCache>
                <c:formatCode>0.0%</c:formatCode>
                <c:ptCount val="1"/>
                <c:pt idx="0">
                  <c:v>0.14851485148514851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D4-4235-A4D3-9243A6982375}"/>
            </c:ext>
          </c:extLst>
        </c:ser>
        <c:ser>
          <c:idx val="3"/>
          <c:order val="3"/>
          <c:tx>
            <c:strRef>
              <c:f>'D. inizio fine'!$A$383</c:f>
              <c:strCache>
                <c:ptCount val="1"/>
                <c:pt idx="0">
                  <c:v>Molto più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fine'!$B$383:$PE$383</c:f>
              <c:numCache>
                <c:formatCode>0.0%</c:formatCode>
                <c:ptCount val="1"/>
                <c:pt idx="0">
                  <c:v>6.4356435643564358E-2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D4-4235-A4D3-9243A69823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461632"/>
        <c:axId val="129475712"/>
      </c:barChart>
      <c:catAx>
        <c:axId val="129461632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475712"/>
        <c:crosses val="autoZero"/>
        <c:auto val="1"/>
        <c:lblAlgn val="ctr"/>
        <c:lblOffset val="100"/>
        <c:noMultiLvlLbl val="0"/>
      </c:catAx>
      <c:valAx>
        <c:axId val="129475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46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041629764638837"/>
          <c:y val="0.12589040655632336"/>
          <c:w val="0.14641497636693254"/>
          <c:h val="0.78775638759440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da quanto tempo lavora presso questa Azienda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5A-434F-AC87-57C8070EB1B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5A-434F-AC87-57C8070EB1B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5A-434F-AC87-57C8070EB1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'D. inizio fine'!$PG$420:$PG$422</c:f>
              <c:strCache>
                <c:ptCount val="3"/>
                <c:pt idx="0">
                  <c:v>meno di 2 anni</c:v>
                </c:pt>
                <c:pt idx="1">
                  <c:v>da 3 ad 8 anni</c:v>
                </c:pt>
                <c:pt idx="2">
                  <c:v>più di 8 anni </c:v>
                </c:pt>
              </c:strCache>
            </c:strRef>
          </c:cat>
          <c:val>
            <c:numRef>
              <c:f>'D. inizio fine'!$PH$420:$PH$422</c:f>
              <c:numCache>
                <c:formatCode>0.00%</c:formatCode>
                <c:ptCount val="3"/>
                <c:pt idx="0">
                  <c:v>0.127</c:v>
                </c:pt>
                <c:pt idx="1">
                  <c:v>0.184</c:v>
                </c:pt>
                <c:pt idx="2">
                  <c:v>0.68899999999999995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95A-434F-AC87-57C8070EB1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 Ha pensato di essere una persona senza valore?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fine'!$A$388</c:f>
              <c:strCache>
                <c:ptCount val="1"/>
                <c:pt idx="0">
                  <c:v>No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fine'!$B$388:$PE$388</c:f>
              <c:numCache>
                <c:formatCode>0.0%</c:formatCode>
                <c:ptCount val="1"/>
                <c:pt idx="0">
                  <c:v>0.61481481481481481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D8-493F-AFF5-1EFF3ED371A2}"/>
            </c:ext>
          </c:extLst>
        </c:ser>
        <c:ser>
          <c:idx val="1"/>
          <c:order val="1"/>
          <c:tx>
            <c:strRef>
              <c:f>'D. inizio fine'!$A$389</c:f>
              <c:strCache>
                <c:ptCount val="1"/>
                <c:pt idx="0">
                  <c:v>Non più del solito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fine'!$B$389:$PE$389</c:f>
              <c:numCache>
                <c:formatCode>0.0%</c:formatCode>
                <c:ptCount val="1"/>
                <c:pt idx="0">
                  <c:v>0.20246913580246914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D8-493F-AFF5-1EFF3ED371A2}"/>
            </c:ext>
          </c:extLst>
        </c:ser>
        <c:ser>
          <c:idx val="2"/>
          <c:order val="2"/>
          <c:tx>
            <c:strRef>
              <c:f>'D. inizio fine'!$A$390</c:f>
              <c:strCache>
                <c:ptCount val="1"/>
                <c:pt idx="0">
                  <c:v>Un po' più del solito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fine'!$B$390:$PE$390</c:f>
              <c:numCache>
                <c:formatCode>0.0%</c:formatCode>
                <c:ptCount val="1"/>
                <c:pt idx="0">
                  <c:v>0.10617283950617284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D8-493F-AFF5-1EFF3ED371A2}"/>
            </c:ext>
          </c:extLst>
        </c:ser>
        <c:ser>
          <c:idx val="3"/>
          <c:order val="3"/>
          <c:tx>
            <c:strRef>
              <c:f>'D. inizio fine'!$A$391</c:f>
              <c:strCache>
                <c:ptCount val="1"/>
                <c:pt idx="0">
                  <c:v>Molto più del solito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fine'!$B$391:$PE$391</c:f>
              <c:numCache>
                <c:formatCode>0.0%</c:formatCode>
                <c:ptCount val="1"/>
                <c:pt idx="0">
                  <c:v>7.6543209876543214E-2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D8-493F-AFF5-1EFF3ED37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30004864"/>
        <c:axId val="130006400"/>
      </c:barChart>
      <c:catAx>
        <c:axId val="130004864"/>
        <c:scaling>
          <c:orientation val="minMax"/>
        </c:scaling>
        <c:delete val="1"/>
        <c:axPos val="l"/>
        <c:majorTickMark val="none"/>
        <c:minorTickMark val="none"/>
        <c:tickLblPos val="nextTo"/>
        <c:crossAx val="130006400"/>
        <c:crosses val="autoZero"/>
        <c:auto val="1"/>
        <c:lblAlgn val="ctr"/>
        <c:lblOffset val="100"/>
        <c:noMultiLvlLbl val="0"/>
      </c:catAx>
      <c:valAx>
        <c:axId val="130006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000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802387096570908"/>
          <c:y val="0.15522448959765286"/>
          <c:w val="0.14237228749767625"/>
          <c:h val="0.73658352237123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livello contrattuale</a:t>
            </a:r>
          </a:p>
        </c:rich>
      </c:tx>
      <c:layout>
        <c:manualLayout>
          <c:xMode val="edge"/>
          <c:yMode val="edge"/>
          <c:x val="0.1607786361332128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fine'!$A$409</c:f>
              <c:strCache>
                <c:ptCount val="1"/>
                <c:pt idx="0">
                  <c:v>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fine'!$B$409:$PE$409</c:f>
              <c:numCache>
                <c:formatCode>0.0%</c:formatCode>
                <c:ptCount val="1"/>
                <c:pt idx="0">
                  <c:v>2.7027027027027029E-2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14-487C-BC04-8955658D72EA}"/>
            </c:ext>
          </c:extLst>
        </c:ser>
        <c:ser>
          <c:idx val="1"/>
          <c:order val="1"/>
          <c:tx>
            <c:strRef>
              <c:f>'D. inizio fine'!$A$410</c:f>
              <c:strCache>
                <c:ptCount val="1"/>
                <c:pt idx="0">
                  <c:v>II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fine'!$B$410:$PE$410</c:f>
              <c:numCache>
                <c:formatCode>0.0%</c:formatCode>
                <c:ptCount val="1"/>
                <c:pt idx="0">
                  <c:v>6.006006006006006E-2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14-487C-BC04-8955658D72EA}"/>
            </c:ext>
          </c:extLst>
        </c:ser>
        <c:ser>
          <c:idx val="2"/>
          <c:order val="2"/>
          <c:tx>
            <c:strRef>
              <c:f>'D. inizio fine'!$A$411</c:f>
              <c:strCache>
                <c:ptCount val="1"/>
                <c:pt idx="0">
                  <c:v>III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fine'!$B$411:$PE$411</c:f>
              <c:numCache>
                <c:formatCode>0.0%</c:formatCode>
                <c:ptCount val="1"/>
                <c:pt idx="0">
                  <c:v>0.1111111111111111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14-487C-BC04-8955658D72EA}"/>
            </c:ext>
          </c:extLst>
        </c:ser>
        <c:ser>
          <c:idx val="3"/>
          <c:order val="3"/>
          <c:tx>
            <c:strRef>
              <c:f>'D. inizio fine'!$A$412</c:f>
              <c:strCache>
                <c:ptCount val="1"/>
                <c:pt idx="0">
                  <c:v>IV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fine'!$B$412:$PE$412</c:f>
              <c:numCache>
                <c:formatCode>0.0%</c:formatCode>
                <c:ptCount val="1"/>
                <c:pt idx="0">
                  <c:v>0.53153153153153154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314-487C-BC04-8955658D72EA}"/>
            </c:ext>
          </c:extLst>
        </c:ser>
        <c:ser>
          <c:idx val="4"/>
          <c:order val="4"/>
          <c:tx>
            <c:strRef>
              <c:f>'D. inizio fine'!$A$413</c:f>
              <c:strCache>
                <c:ptCount val="1"/>
                <c:pt idx="0">
                  <c:v>V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fine'!$B$413:$PE$413</c:f>
              <c:numCache>
                <c:formatCode>0.0%</c:formatCode>
                <c:ptCount val="1"/>
                <c:pt idx="0">
                  <c:v>0.15915915915915915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314-487C-BC04-8955658D72EA}"/>
            </c:ext>
          </c:extLst>
        </c:ser>
        <c:ser>
          <c:idx val="5"/>
          <c:order val="5"/>
          <c:tx>
            <c:strRef>
              <c:f>'D. inizio fine'!$A$414</c:f>
              <c:strCache>
                <c:ptCount val="1"/>
                <c:pt idx="0">
                  <c:v>VI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fine'!$B$414:$PE$414</c:f>
              <c:numCache>
                <c:formatCode>0.0%</c:formatCode>
                <c:ptCount val="1"/>
                <c:pt idx="0">
                  <c:v>0.10510510510510511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14-487C-BC04-8955658D72EA}"/>
            </c:ext>
          </c:extLst>
        </c:ser>
        <c:ser>
          <c:idx val="6"/>
          <c:order val="6"/>
          <c:tx>
            <c:strRef>
              <c:f>'D. inizio fine'!$A$415</c:f>
              <c:strCache>
                <c:ptCount val="1"/>
                <c:pt idx="0">
                  <c:v>VII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fine'!$B$415:$PE$415</c:f>
              <c:numCache>
                <c:formatCode>0.0%</c:formatCode>
                <c:ptCount val="1"/>
                <c:pt idx="0">
                  <c:v>6.006006006006006E-3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314-487C-BC04-8955658D72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29764736"/>
        <c:axId val="129791104"/>
      </c:barChart>
      <c:catAx>
        <c:axId val="129764736"/>
        <c:scaling>
          <c:orientation val="minMax"/>
        </c:scaling>
        <c:delete val="1"/>
        <c:axPos val="l"/>
        <c:majorTickMark val="none"/>
        <c:minorTickMark val="none"/>
        <c:tickLblPos val="nextTo"/>
        <c:crossAx val="129791104"/>
        <c:crosses val="autoZero"/>
        <c:auto val="1"/>
        <c:lblAlgn val="ctr"/>
        <c:lblOffset val="100"/>
        <c:noMultiLvlLbl val="0"/>
      </c:catAx>
      <c:valAx>
        <c:axId val="129791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7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5167574742812322"/>
          <c:y val="0.1152197478382687"/>
          <c:w val="3.9128850273026219E-2"/>
          <c:h val="0.856750495145162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tipologia del rapporto di lavoro</a:t>
            </a:r>
          </a:p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fine'!$PG$428</c:f>
              <c:strCache>
                <c:ptCount val="1"/>
                <c:pt idx="0">
                  <c:v>indeterminato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EC3-4F4F-B58B-D628841C054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EC3-4F4F-B58B-D628841C054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1EC3-4F4F-B58B-D628841C054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EC3-4F4F-B58B-D628841C05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fine'!$PH$428</c:f>
              <c:numCache>
                <c:formatCode>0.00%</c:formatCode>
                <c:ptCount val="1"/>
                <c:pt idx="0">
                  <c:v>0.88600000000000001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EC3-4F4F-B58B-D628841C054D}"/>
            </c:ext>
          </c:extLst>
        </c:ser>
        <c:ser>
          <c:idx val="1"/>
          <c:order val="1"/>
          <c:tx>
            <c:strRef>
              <c:f>'D. inizio fine'!$PG$429</c:f>
              <c:strCache>
                <c:ptCount val="1"/>
                <c:pt idx="0">
                  <c:v>atipico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fine'!$PH$429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C3-4F4F-B58B-D628841C054D}"/>
            </c:ext>
          </c:extLst>
        </c:ser>
        <c:ser>
          <c:idx val="2"/>
          <c:order val="2"/>
          <c:tx>
            <c:strRef>
              <c:f>'D. inizio fine'!$PG$430</c:f>
              <c:strCache>
                <c:ptCount val="1"/>
                <c:pt idx="0">
                  <c:v>determinato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fine'!$PH$430</c:f>
              <c:numCache>
                <c:formatCode>0.00%</c:formatCode>
                <c:ptCount val="1"/>
                <c:pt idx="0">
                  <c:v>9.4E-2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C3-4F4F-B58B-D628841C054D}"/>
            </c:ext>
          </c:extLst>
        </c:ser>
        <c:ser>
          <c:idx val="3"/>
          <c:order val="3"/>
          <c:tx>
            <c:strRef>
              <c:f>'D. inizio fine'!$PG$431</c:f>
              <c:strCache>
                <c:ptCount val="1"/>
                <c:pt idx="0">
                  <c:v>altro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fine'!$PH$431</c:f>
              <c:numCache>
                <c:formatCode>0.00%</c:formatCode>
                <c:ptCount val="1"/>
                <c:pt idx="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C3-4F4F-B58B-D628841C05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9960576"/>
        <c:axId val="39942400"/>
      </c:barChart>
      <c:valAx>
        <c:axId val="3994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960576"/>
        <c:crosses val="autoZero"/>
        <c:crossBetween val="between"/>
      </c:valAx>
      <c:catAx>
        <c:axId val="39960576"/>
        <c:scaling>
          <c:orientation val="minMax"/>
        </c:scaling>
        <c:delete val="1"/>
        <c:axPos val="l"/>
        <c:majorTickMark val="none"/>
        <c:minorTickMark val="none"/>
        <c:tickLblPos val="nextTo"/>
        <c:crossAx val="39942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450370532951672"/>
          <c:y val="0.1759649785474233"/>
          <c:w val="0.10620477318383982"/>
          <c:h val="0.72693843158904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orario di lavoro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72-43A1-995B-EC2651F8D21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72-43A1-995B-EC2651F8D21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'D. inizio fine'!$PG$435:$PG$436</c:f>
              <c:strCache>
                <c:ptCount val="2"/>
                <c:pt idx="0">
                  <c:v>part time</c:v>
                </c:pt>
                <c:pt idx="1">
                  <c:v>full time </c:v>
                </c:pt>
              </c:strCache>
            </c:strRef>
          </c:cat>
          <c:val>
            <c:numRef>
              <c:f>'D. inizio fine'!$PH$435:$PH$436</c:f>
              <c:numCache>
                <c:formatCode>0.00%</c:formatCode>
                <c:ptCount val="2"/>
                <c:pt idx="0">
                  <c:v>0.51800000000000002</c:v>
                </c:pt>
                <c:pt idx="1">
                  <c:v>0.48199999999999998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72-43A1-995B-EC2651F8D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Qual è il suo giudizio sugli spazi a disposizione per svolgere la sua attività?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fine'!$A$11</c:f>
              <c:strCache>
                <c:ptCount val="1"/>
                <c:pt idx="0">
                  <c:v>Non sufficiente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fine'!$B$11:$PE$11</c:f>
              <c:numCache>
                <c:formatCode>0.0%</c:formatCode>
                <c:ptCount val="1"/>
                <c:pt idx="0">
                  <c:v>9.2682926829268292E-2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52-6C43-A5F4-2BC313DB7E88}"/>
            </c:ext>
          </c:extLst>
        </c:ser>
        <c:ser>
          <c:idx val="1"/>
          <c:order val="1"/>
          <c:tx>
            <c:strRef>
              <c:f>'D. inizio fine'!$A$12</c:f>
              <c:strCache>
                <c:ptCount val="1"/>
                <c:pt idx="0">
                  <c:v>Mediocre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fine'!$B$12:$PE$12</c:f>
              <c:numCache>
                <c:formatCode>0.0%</c:formatCode>
                <c:ptCount val="1"/>
                <c:pt idx="0">
                  <c:v>0.21219512195121951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52-6C43-A5F4-2BC313DB7E88}"/>
            </c:ext>
          </c:extLst>
        </c:ser>
        <c:ser>
          <c:idx val="2"/>
          <c:order val="2"/>
          <c:tx>
            <c:strRef>
              <c:f>'D. inizio fine'!$A$13</c:f>
              <c:strCache>
                <c:ptCount val="1"/>
                <c:pt idx="0">
                  <c:v>Accettabile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fine'!$B$13:$PE$13</c:f>
              <c:numCache>
                <c:formatCode>0.0%</c:formatCode>
                <c:ptCount val="1"/>
                <c:pt idx="0">
                  <c:v>0.32439024390243903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52-6C43-A5F4-2BC313DB7E88}"/>
            </c:ext>
          </c:extLst>
        </c:ser>
        <c:ser>
          <c:idx val="3"/>
          <c:order val="3"/>
          <c:tx>
            <c:strRef>
              <c:f>'D. inizio fine'!$A$14</c:f>
              <c:strCache>
                <c:ptCount val="1"/>
                <c:pt idx="0">
                  <c:v>Discreto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fine'!$B$14:$PE$14</c:f>
              <c:numCache>
                <c:formatCode>0.0%</c:formatCode>
                <c:ptCount val="1"/>
                <c:pt idx="0">
                  <c:v>0.2073170731707317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52-6C43-A5F4-2BC313DB7E88}"/>
            </c:ext>
          </c:extLst>
        </c:ser>
        <c:ser>
          <c:idx val="4"/>
          <c:order val="4"/>
          <c:tx>
            <c:strRef>
              <c:f>'D. inizio fine'!$A$15</c:f>
              <c:strCache>
                <c:ptCount val="1"/>
                <c:pt idx="0">
                  <c:v>Buono con qualche eccezione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fine'!$B$15:$PE$15</c:f>
              <c:numCache>
                <c:formatCode>0.0%</c:formatCode>
                <c:ptCount val="1"/>
                <c:pt idx="0">
                  <c:v>0.15365853658536585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52-6C43-A5F4-2BC313DB7E88}"/>
            </c:ext>
          </c:extLst>
        </c:ser>
        <c:ser>
          <c:idx val="5"/>
          <c:order val="5"/>
          <c:tx>
            <c:strRef>
              <c:f>'D. inizio fine'!$A$16</c:f>
              <c:strCache>
                <c:ptCount val="1"/>
                <c:pt idx="0">
                  <c:v>Ottimo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fine'!$B$16:$PE$16</c:f>
              <c:numCache>
                <c:formatCode>0.0%</c:formatCode>
                <c:ptCount val="1"/>
                <c:pt idx="0">
                  <c:v>9.7560975609756097E-3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52-6C43-A5F4-2BC313DB7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172800"/>
        <c:axId val="42174336"/>
      </c:barChart>
      <c:catAx>
        <c:axId val="42172800"/>
        <c:scaling>
          <c:orientation val="minMax"/>
        </c:scaling>
        <c:delete val="1"/>
        <c:axPos val="l"/>
        <c:majorTickMark val="none"/>
        <c:minorTickMark val="none"/>
        <c:tickLblPos val="nextTo"/>
        <c:crossAx val="42174336"/>
        <c:crosses val="autoZero"/>
        <c:auto val="1"/>
        <c:lblAlgn val="ctr"/>
        <c:lblOffset val="100"/>
        <c:noMultiLvlLbl val="0"/>
      </c:catAx>
      <c:valAx>
        <c:axId val="42174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1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59291596096234"/>
          <c:y val="0.16412223559919828"/>
          <c:w val="0.23218259213879011"/>
          <c:h val="0.72078069027419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 b="1">
          <a:solidFill>
            <a:schemeClr val="tx1">
              <a:lumMod val="65000"/>
              <a:lumOff val="35000"/>
            </a:schemeClr>
          </a:solidFill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 Lei ha a disposizione i materiali e gli strumenti necessari e idonei per il suo lavoro?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fine'!$A$21</c:f>
              <c:strCache>
                <c:ptCount val="1"/>
                <c:pt idx="0">
                  <c:v>Mai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fine'!$B$21:$PE$21</c:f>
              <c:numCache>
                <c:formatCode>0.0%</c:formatCode>
                <c:ptCount val="1"/>
                <c:pt idx="0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DA-46D2-A878-F02AADC01D62}"/>
            </c:ext>
          </c:extLst>
        </c:ser>
        <c:ser>
          <c:idx val="1"/>
          <c:order val="1"/>
          <c:tx>
            <c:strRef>
              <c:f>'D. inizio fine'!$A$22</c:f>
              <c:strCache>
                <c:ptCount val="1"/>
                <c:pt idx="0">
                  <c:v>Quasi mai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fine'!$B$22:$PE$22</c:f>
              <c:numCache>
                <c:formatCode>0.0%</c:formatCode>
                <c:ptCount val="1"/>
                <c:pt idx="0">
                  <c:v>0.152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DA-46D2-A878-F02AADC01D62}"/>
            </c:ext>
          </c:extLst>
        </c:ser>
        <c:ser>
          <c:idx val="2"/>
          <c:order val="2"/>
          <c:tx>
            <c:strRef>
              <c:f>'D. inizio fine'!$A$23</c:f>
              <c:strCache>
                <c:ptCount val="1"/>
                <c:pt idx="0">
                  <c:v>Solo in certe occasioni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fine'!$B$23:$PE$23</c:f>
              <c:numCache>
                <c:formatCode>0.0%</c:formatCode>
                <c:ptCount val="1"/>
                <c:pt idx="0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DA-46D2-A878-F02AADC01D62}"/>
            </c:ext>
          </c:extLst>
        </c:ser>
        <c:ser>
          <c:idx val="3"/>
          <c:order val="3"/>
          <c:tx>
            <c:strRef>
              <c:f>'D. inizio fine'!$A$24</c:f>
              <c:strCache>
                <c:ptCount val="1"/>
                <c:pt idx="0">
                  <c:v>Spesso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fine'!$B$24:$PE$24</c:f>
              <c:numCache>
                <c:formatCode>0.0%</c:formatCode>
                <c:ptCount val="1"/>
                <c:pt idx="0">
                  <c:v>0.437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DA-46D2-A878-F02AADC01D62}"/>
            </c:ext>
          </c:extLst>
        </c:ser>
        <c:ser>
          <c:idx val="5"/>
          <c:order val="4"/>
          <c:tx>
            <c:strRef>
              <c:f>'D. inizio fine'!$A$25</c:f>
              <c:strCache>
                <c:ptCount val="1"/>
                <c:pt idx="0">
                  <c:v>Sempre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'D. inizio fine'!$B$25:$PE$25</c:f>
              <c:numCache>
                <c:formatCode>0.0%</c:formatCode>
                <c:ptCount val="1"/>
                <c:pt idx="0">
                  <c:v>0.18099999999999999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DA-46D2-A878-F02AADC01D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2781312"/>
        <c:axId val="42205568"/>
      </c:barChart>
      <c:catAx>
        <c:axId val="42781312"/>
        <c:scaling>
          <c:orientation val="minMax"/>
        </c:scaling>
        <c:delete val="1"/>
        <c:axPos val="l"/>
        <c:majorTickMark val="none"/>
        <c:minorTickMark val="none"/>
        <c:tickLblPos val="nextTo"/>
        <c:crossAx val="42205568"/>
        <c:crosses val="autoZero"/>
        <c:auto val="1"/>
        <c:lblAlgn val="ctr"/>
        <c:lblOffset val="100"/>
        <c:noMultiLvlLbl val="0"/>
      </c:catAx>
      <c:valAx>
        <c:axId val="42205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27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41662481720467"/>
          <c:y val="0.12845735112791129"/>
          <c:w val="0.166017605200072"/>
          <c:h val="0.79790540284301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/>
              <a:t>Qual è il suo giudizio su come circolano le informazioni  per gli operatori all'interno della sua Unità Operativa/Servizio/Reparto?</a:t>
            </a:r>
          </a:p>
        </c:rich>
      </c:tx>
      <c:layout>
        <c:manualLayout>
          <c:xMode val="edge"/>
          <c:yMode val="edge"/>
          <c:x val="0.22180063836337849"/>
          <c:y val="4.58004491432121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'D. inizio fine'!$A$31</c:f>
              <c:strCache>
                <c:ptCount val="1"/>
                <c:pt idx="0">
                  <c:v>Non sufficiente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fine'!$B$31:$PE$31</c:f>
              <c:numCache>
                <c:formatCode>0.0%</c:formatCode>
                <c:ptCount val="1"/>
                <c:pt idx="0">
                  <c:v>0.15931372549019607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D6-CB47-94F7-388DE3A92825}"/>
            </c:ext>
          </c:extLst>
        </c:ser>
        <c:ser>
          <c:idx val="1"/>
          <c:order val="1"/>
          <c:tx>
            <c:strRef>
              <c:f>'D. inizio fine'!$A$32</c:f>
              <c:strCache>
                <c:ptCount val="1"/>
                <c:pt idx="0">
                  <c:v>Mediocre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fine'!$B$32:$PE$32</c:f>
              <c:numCache>
                <c:formatCode>0.0%</c:formatCode>
                <c:ptCount val="1"/>
                <c:pt idx="0">
                  <c:v>0.22549019607843138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D6-CB47-94F7-388DE3A92825}"/>
            </c:ext>
          </c:extLst>
        </c:ser>
        <c:ser>
          <c:idx val="2"/>
          <c:order val="2"/>
          <c:tx>
            <c:strRef>
              <c:f>'D. inizio fine'!$A$33</c:f>
              <c:strCache>
                <c:ptCount val="1"/>
                <c:pt idx="0">
                  <c:v>Accettabile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fine'!$B$33:$PE$33</c:f>
              <c:numCache>
                <c:formatCode>0.0%</c:formatCode>
                <c:ptCount val="1"/>
                <c:pt idx="0">
                  <c:v>0.20833333333333334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D6-CB47-94F7-388DE3A92825}"/>
            </c:ext>
          </c:extLst>
        </c:ser>
        <c:ser>
          <c:idx val="3"/>
          <c:order val="3"/>
          <c:tx>
            <c:strRef>
              <c:f>'D. inizio fine'!$A$34</c:f>
              <c:strCache>
                <c:ptCount val="1"/>
                <c:pt idx="0">
                  <c:v>Discreto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fine'!$B$34:$PE$34</c:f>
              <c:numCache>
                <c:formatCode>0.0%</c:formatCode>
                <c:ptCount val="1"/>
                <c:pt idx="0">
                  <c:v>0.17647058823529413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D6-CB47-94F7-388DE3A92825}"/>
            </c:ext>
          </c:extLst>
        </c:ser>
        <c:ser>
          <c:idx val="4"/>
          <c:order val="4"/>
          <c:tx>
            <c:strRef>
              <c:f>'D. inizio fine'!$A$35</c:f>
              <c:strCache>
                <c:ptCount val="1"/>
                <c:pt idx="0">
                  <c:v>Buono con qualche eccezione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fine'!$B$35:$PE$35</c:f>
              <c:numCache>
                <c:formatCode>0.0%</c:formatCode>
                <c:ptCount val="1"/>
                <c:pt idx="0">
                  <c:v>0.18872549019607843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D6-CB47-94F7-388DE3A92825}"/>
            </c:ext>
          </c:extLst>
        </c:ser>
        <c:ser>
          <c:idx val="5"/>
          <c:order val="5"/>
          <c:tx>
            <c:strRef>
              <c:f>'D. inizio fine'!$A$36</c:f>
              <c:strCache>
                <c:ptCount val="1"/>
                <c:pt idx="0">
                  <c:v>Ottimo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'D. inizio fine'!$B$36:$PE$36</c:f>
              <c:numCache>
                <c:formatCode>0.0%</c:formatCode>
                <c:ptCount val="1"/>
                <c:pt idx="0">
                  <c:v>4.1666666666666664E-2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D6-CB47-94F7-388DE3A92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879424"/>
        <c:axId val="85889408"/>
      </c:barChart>
      <c:catAx>
        <c:axId val="85879424"/>
        <c:scaling>
          <c:orientation val="minMax"/>
        </c:scaling>
        <c:delete val="1"/>
        <c:axPos val="l"/>
        <c:majorTickMark val="none"/>
        <c:minorTickMark val="none"/>
        <c:tickLblPos val="nextTo"/>
        <c:crossAx val="85889408"/>
        <c:crosses val="autoZero"/>
        <c:auto val="1"/>
        <c:lblAlgn val="ctr"/>
        <c:lblOffset val="100"/>
        <c:noMultiLvlLbl val="0"/>
      </c:catAx>
      <c:valAx>
        <c:axId val="85889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587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08870543567131"/>
          <c:y val="0.22191310139504572"/>
          <c:w val="0.23170966553582154"/>
          <c:h val="0.71472991312140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7DD96-53CD-5B48-B4FF-F7B8640F2C56}" type="datetimeFigureOut">
              <a:rPr lang="it-IT" smtClean="0"/>
              <a:t>13/12/2021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CDD02-F662-F346-8F4B-667CB96987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242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706ED-9475-E04A-ABBF-412D466D7A9D}" type="datetimeFigureOut">
              <a:rPr lang="it-IT" smtClean="0"/>
              <a:t>13/12/2021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3E5B-A3EC-2245-981C-4347488D3B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31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																					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3E5B-A3EC-2245-981C-4347488D3B0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64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																					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3E5B-A3EC-2245-981C-4347488D3B0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04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B894-3E1C-1548-B2B3-7932A69A7C9B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92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E538-8875-1147-9B04-100A0E84CF8C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85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441C-C12B-D74A-9DFD-83DFC3F8BDF4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76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617D-B2E0-8A4F-837F-3A5EB040A239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10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EA95A-D04C-6F4C-A0FA-B2F42A6A0B9D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91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39CD-0352-D049-8F50-F1AAFD933263}" type="datetime1">
              <a:rPr lang="it-IT" smtClean="0"/>
              <a:t>13/12/2021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82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4B33-2C9D-5949-A156-B68CCCD8E63E}" type="datetime1">
              <a:rPr lang="it-IT" smtClean="0"/>
              <a:t>13/12/2021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26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374D-7CA4-7C47-A1EE-9F56DB4B54B2}" type="datetime1">
              <a:rPr lang="it-IT" smtClean="0"/>
              <a:t>13/12/2021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60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3F59-CB58-3942-8B96-FCD0AE1E462C}" type="datetime1">
              <a:rPr lang="it-IT" smtClean="0"/>
              <a:t>13/12/2021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98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C976B-3AB6-6C40-A6A3-60908991B3D2}" type="datetime1">
              <a:rPr lang="it-IT" smtClean="0"/>
              <a:t>13/12/2021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7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E390-1D47-584F-B11F-AA4776B45B88}" type="datetime1">
              <a:rPr lang="it-IT" smtClean="0"/>
              <a:t>13/12/2021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62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D14A0-5AF8-2A43-B164-62E0C7156B73}" type="datetime1">
              <a:rPr lang="it-IT" smtClean="0"/>
              <a:t>13/12/2021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Ricerca sull’Area Benessere in provincia di Genova  Settori: estetica ed acconciatura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6114-20B8-2B4C-8140-2E31181158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84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558375" y="2310077"/>
            <a:ext cx="800775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cs typeface="Candara"/>
              </a:rPr>
              <a:t>……………………………….</a:t>
            </a:r>
          </a:p>
          <a:p>
            <a:pPr algn="ctr"/>
            <a:endParaRPr lang="it-IT" b="1" dirty="0">
              <a:cs typeface="Candara"/>
            </a:endParaRPr>
          </a:p>
          <a:p>
            <a:pPr algn="ctr"/>
            <a:r>
              <a:rPr lang="it-IT" b="1" dirty="0">
                <a:cs typeface="Candara"/>
              </a:rPr>
              <a:t>Ricerca Stress Lavoro Correlato</a:t>
            </a:r>
          </a:p>
          <a:p>
            <a:endParaRPr lang="it-IT" b="1" dirty="0">
              <a:cs typeface="Candara"/>
            </a:endParaRPr>
          </a:p>
          <a:p>
            <a:pPr algn="ctr"/>
            <a:r>
              <a:rPr lang="it-IT" sz="1200" dirty="0">
                <a:cs typeface="Candara"/>
              </a:rPr>
              <a:t/>
            </a:r>
            <a:br>
              <a:rPr lang="it-IT" sz="1200" dirty="0">
                <a:cs typeface="Candara"/>
              </a:rPr>
            </a:br>
            <a:endParaRPr lang="it-IT" dirty="0">
              <a:cs typeface="Candara"/>
            </a:endParaRPr>
          </a:p>
          <a:p>
            <a:pPr algn="ctr">
              <a:buNone/>
            </a:pPr>
            <a:r>
              <a:rPr lang="it-IT" sz="1050" dirty="0">
                <a:cs typeface="Candara"/>
              </a:rPr>
              <a:t>Genova</a:t>
            </a:r>
            <a:r>
              <a:rPr lang="it-IT" sz="1050">
                <a:cs typeface="Candara"/>
              </a:rPr>
              <a:t>, …30.11. </a:t>
            </a:r>
            <a:r>
              <a:rPr lang="it-IT" sz="1050" dirty="0">
                <a:cs typeface="Candara"/>
              </a:rPr>
              <a:t>2021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781300" y="6356350"/>
            <a:ext cx="3529694" cy="365125"/>
          </a:xfrm>
        </p:spPr>
        <p:txBody>
          <a:bodyPr/>
          <a:lstStyle/>
          <a:p>
            <a:r>
              <a:rPr lang="it-IT" sz="900" b="1" i="1" dirty="0"/>
              <a:t> </a:t>
            </a:r>
            <a:endParaRPr lang="it-IT" sz="9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27" y="843457"/>
            <a:ext cx="2232248" cy="6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10</a:t>
            </a:fld>
            <a:endParaRPr lang="it-IT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4400" y="6356350"/>
            <a:ext cx="4902200" cy="365125"/>
          </a:xfrm>
        </p:spPr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27" y="843457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CD540AC3-C1DA-4FCF-9FA6-39D0FF9BA1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52771"/>
              </p:ext>
            </p:extLst>
          </p:nvPr>
        </p:nvGraphicFramePr>
        <p:xfrm>
          <a:off x="1052944" y="1787236"/>
          <a:ext cx="7273637" cy="4197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885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11</a:t>
            </a:fld>
            <a:endParaRPr lang="it-IT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4400" y="6356350"/>
            <a:ext cx="4902200" cy="365125"/>
          </a:xfrm>
        </p:spPr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27" y="843457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4F9A6090-2764-409C-A43C-BBAA6235D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732450"/>
              </p:ext>
            </p:extLst>
          </p:nvPr>
        </p:nvGraphicFramePr>
        <p:xfrm>
          <a:off x="704851" y="1478085"/>
          <a:ext cx="8067674" cy="479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9634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12</a:t>
            </a:fld>
            <a:endParaRPr lang="it-IT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4400" y="6356350"/>
            <a:ext cx="4902200" cy="365125"/>
          </a:xfrm>
        </p:spPr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27" y="843457"/>
            <a:ext cx="2232248" cy="634628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B7ADE9CE-1D30-4AB8-82D4-FFE3DFB7B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984785"/>
              </p:ext>
            </p:extLst>
          </p:nvPr>
        </p:nvGraphicFramePr>
        <p:xfrm>
          <a:off x="552450" y="1676400"/>
          <a:ext cx="813435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990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13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B1817CA1-F183-4A69-B647-29DE8C317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757640"/>
              </p:ext>
            </p:extLst>
          </p:nvPr>
        </p:nvGraphicFramePr>
        <p:xfrm>
          <a:off x="141529" y="857250"/>
          <a:ext cx="8860942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96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14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D2247427-9970-4FF7-9627-4D142B09B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997286"/>
              </p:ext>
            </p:extLst>
          </p:nvPr>
        </p:nvGraphicFramePr>
        <p:xfrm>
          <a:off x="657226" y="1228725"/>
          <a:ext cx="7800974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486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15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6C3AE10E-BAF1-43EF-A276-472C7548A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304733"/>
              </p:ext>
            </p:extLst>
          </p:nvPr>
        </p:nvGraphicFramePr>
        <p:xfrm>
          <a:off x="723900" y="971550"/>
          <a:ext cx="80391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24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16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81452D66-8CA1-4BCB-9D45-7B5ADC0E5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696946"/>
              </p:ext>
            </p:extLst>
          </p:nvPr>
        </p:nvGraphicFramePr>
        <p:xfrm>
          <a:off x="390526" y="1104899"/>
          <a:ext cx="8296274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52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17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3A2AD7E7-7894-4769-B04B-443B05156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276124"/>
              </p:ext>
            </p:extLst>
          </p:nvPr>
        </p:nvGraphicFramePr>
        <p:xfrm>
          <a:off x="590550" y="1019175"/>
          <a:ext cx="809625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854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18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3D827C9C-F35E-4550-ADF1-F977C253C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5852543"/>
              </p:ext>
            </p:extLst>
          </p:nvPr>
        </p:nvGraphicFramePr>
        <p:xfrm>
          <a:off x="428625" y="771153"/>
          <a:ext cx="8543925" cy="558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356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19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C669F906-9071-4A37-91B6-A173DBCDC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9436"/>
              </p:ext>
            </p:extLst>
          </p:nvPr>
        </p:nvGraphicFramePr>
        <p:xfrm>
          <a:off x="447675" y="847726"/>
          <a:ext cx="8401050" cy="5400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648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781300" y="6356350"/>
            <a:ext cx="3529694" cy="365125"/>
          </a:xfrm>
        </p:spPr>
        <p:txBody>
          <a:bodyPr/>
          <a:lstStyle/>
          <a:p>
            <a:r>
              <a:rPr lang="it-IT" sz="900" b="1" i="1" dirty="0"/>
              <a:t> </a:t>
            </a:r>
            <a:endParaRPr lang="it-IT" sz="9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127" y="386257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AD01832A-2676-453C-BD21-B26215288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834228"/>
              </p:ext>
            </p:extLst>
          </p:nvPr>
        </p:nvGraphicFramePr>
        <p:xfrm>
          <a:off x="1496291" y="1461216"/>
          <a:ext cx="5749636" cy="401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203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20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FFAD6B3B-F39B-4108-820C-623D18B9C8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817883"/>
              </p:ext>
            </p:extLst>
          </p:nvPr>
        </p:nvGraphicFramePr>
        <p:xfrm>
          <a:off x="742950" y="1047750"/>
          <a:ext cx="794385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126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21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3539508E-807D-4D82-BE12-21D0446ED6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249869"/>
              </p:ext>
            </p:extLst>
          </p:nvPr>
        </p:nvGraphicFramePr>
        <p:xfrm>
          <a:off x="781050" y="1200150"/>
          <a:ext cx="779144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7771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22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D44AF08A-A531-4871-9563-A2315E4C8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072209"/>
              </p:ext>
            </p:extLst>
          </p:nvPr>
        </p:nvGraphicFramePr>
        <p:xfrm>
          <a:off x="323850" y="771152"/>
          <a:ext cx="8639175" cy="558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0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23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B3671138-2745-41E6-A1A2-C228839DF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726697"/>
              </p:ext>
            </p:extLst>
          </p:nvPr>
        </p:nvGraphicFramePr>
        <p:xfrm>
          <a:off x="523875" y="981074"/>
          <a:ext cx="8315325" cy="537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2364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24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995C6689-48FB-45D2-A55A-F2FD3EFCD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898348"/>
              </p:ext>
            </p:extLst>
          </p:nvPr>
        </p:nvGraphicFramePr>
        <p:xfrm>
          <a:off x="847725" y="1133475"/>
          <a:ext cx="7724775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48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25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CCEDF806-7E28-4E64-90C5-7DA0D244CA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081272"/>
              </p:ext>
            </p:extLst>
          </p:nvPr>
        </p:nvGraphicFramePr>
        <p:xfrm>
          <a:off x="542924" y="1123950"/>
          <a:ext cx="7934325" cy="501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0790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26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2950A373-2D80-4B2C-98A9-1AEA60FEF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712208"/>
              </p:ext>
            </p:extLst>
          </p:nvPr>
        </p:nvGraphicFramePr>
        <p:xfrm>
          <a:off x="752475" y="1323975"/>
          <a:ext cx="773430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987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27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23AC86F2-25F1-4CCA-A023-84EAF365A3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7728451"/>
              </p:ext>
            </p:extLst>
          </p:nvPr>
        </p:nvGraphicFramePr>
        <p:xfrm>
          <a:off x="638174" y="1123950"/>
          <a:ext cx="8048625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7937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28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7CCC02A8-C473-44E7-AB61-C67F449D5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08898"/>
              </p:ext>
            </p:extLst>
          </p:nvPr>
        </p:nvGraphicFramePr>
        <p:xfrm>
          <a:off x="752475" y="1000125"/>
          <a:ext cx="7829550" cy="5010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232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29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4B1B890D-6417-4943-B77A-78205C547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973062"/>
              </p:ext>
            </p:extLst>
          </p:nvPr>
        </p:nvGraphicFramePr>
        <p:xfrm>
          <a:off x="581025" y="1095375"/>
          <a:ext cx="8029575" cy="507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47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E13873F7-40B2-48BD-840B-70074F47A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387327"/>
              </p:ext>
            </p:extLst>
          </p:nvPr>
        </p:nvGraphicFramePr>
        <p:xfrm>
          <a:off x="1514475" y="1457324"/>
          <a:ext cx="6276975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8504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30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619095AA-F1B6-4B3B-8C83-95731ED8A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597099"/>
              </p:ext>
            </p:extLst>
          </p:nvPr>
        </p:nvGraphicFramePr>
        <p:xfrm>
          <a:off x="533400" y="838200"/>
          <a:ext cx="8420100" cy="551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0175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31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BC8718B1-7374-434C-92A8-8445CB44F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627708"/>
              </p:ext>
            </p:extLst>
          </p:nvPr>
        </p:nvGraphicFramePr>
        <p:xfrm>
          <a:off x="581025" y="1104900"/>
          <a:ext cx="8181975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8182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32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F40F657D-93FC-4B9E-A3F5-518451BB44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49627"/>
              </p:ext>
            </p:extLst>
          </p:nvPr>
        </p:nvGraphicFramePr>
        <p:xfrm>
          <a:off x="323850" y="847725"/>
          <a:ext cx="8458199" cy="550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4995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33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0BAC35C8-AB5F-430C-B27D-9DBE1D45E8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611274"/>
              </p:ext>
            </p:extLst>
          </p:nvPr>
        </p:nvGraphicFramePr>
        <p:xfrm>
          <a:off x="504825" y="866775"/>
          <a:ext cx="8286750" cy="548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7143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34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E3AC5B4F-7A71-4F18-BA79-D051836E4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736382"/>
              </p:ext>
            </p:extLst>
          </p:nvPr>
        </p:nvGraphicFramePr>
        <p:xfrm>
          <a:off x="361951" y="1095375"/>
          <a:ext cx="8467724" cy="51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1958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35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30C65A34-C956-4E97-A309-37832734E1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900800"/>
              </p:ext>
            </p:extLst>
          </p:nvPr>
        </p:nvGraphicFramePr>
        <p:xfrm>
          <a:off x="361950" y="1009650"/>
          <a:ext cx="8553450" cy="53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3815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36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F99FFF5E-258C-4F88-BF28-7B91C5CC4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17602"/>
              </p:ext>
            </p:extLst>
          </p:nvPr>
        </p:nvGraphicFramePr>
        <p:xfrm>
          <a:off x="571500" y="1066800"/>
          <a:ext cx="8210549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6555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37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3421D0D2-3493-40D7-99B2-6A4AB31C5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927068"/>
              </p:ext>
            </p:extLst>
          </p:nvPr>
        </p:nvGraphicFramePr>
        <p:xfrm>
          <a:off x="533400" y="1371600"/>
          <a:ext cx="81534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4267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38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2C49DF11-EA45-423E-B5D6-EC9AB4EAC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053439"/>
              </p:ext>
            </p:extLst>
          </p:nvPr>
        </p:nvGraphicFramePr>
        <p:xfrm>
          <a:off x="381000" y="1143000"/>
          <a:ext cx="8486775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000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39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2984AEB6-1FED-49AA-BE18-E4CA01519A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745956"/>
              </p:ext>
            </p:extLst>
          </p:nvPr>
        </p:nvGraphicFramePr>
        <p:xfrm>
          <a:off x="419100" y="962025"/>
          <a:ext cx="8353425" cy="532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976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4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D68C7172-7352-4B39-A6EF-02049FDD4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2185348"/>
              </p:ext>
            </p:extLst>
          </p:nvPr>
        </p:nvGraphicFramePr>
        <p:xfrm>
          <a:off x="1552574" y="1314450"/>
          <a:ext cx="6505575" cy="452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4937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40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DE589AC6-802F-4523-87FD-1DF773B8C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058417"/>
              </p:ext>
            </p:extLst>
          </p:nvPr>
        </p:nvGraphicFramePr>
        <p:xfrm>
          <a:off x="971550" y="1457325"/>
          <a:ext cx="7715249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5772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41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93AFA40C-515B-45F1-A46D-545C80AD9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96561"/>
              </p:ext>
            </p:extLst>
          </p:nvPr>
        </p:nvGraphicFramePr>
        <p:xfrm>
          <a:off x="828674" y="1209675"/>
          <a:ext cx="7934325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2074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42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5C0D3AAE-AE30-4500-AC11-1F503D91B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593589"/>
              </p:ext>
            </p:extLst>
          </p:nvPr>
        </p:nvGraphicFramePr>
        <p:xfrm>
          <a:off x="495300" y="1181100"/>
          <a:ext cx="8286750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192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5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F07CA79D-C647-4058-BAFE-AD34504D5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2878720"/>
              </p:ext>
            </p:extLst>
          </p:nvPr>
        </p:nvGraphicFramePr>
        <p:xfrm>
          <a:off x="1408458" y="1346683"/>
          <a:ext cx="6211542" cy="41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052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6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9902CC90-40FC-4A37-A6CD-D45BB4C94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181792"/>
              </p:ext>
            </p:extLst>
          </p:nvPr>
        </p:nvGraphicFramePr>
        <p:xfrm>
          <a:off x="485775" y="933450"/>
          <a:ext cx="8201025" cy="516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907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7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876" y="136525"/>
            <a:ext cx="2232248" cy="634628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FF67186A-669E-444C-8A98-FF9197AB8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170866"/>
              </p:ext>
            </p:extLst>
          </p:nvPr>
        </p:nvGraphicFramePr>
        <p:xfrm>
          <a:off x="857250" y="924297"/>
          <a:ext cx="782955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2168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8</a:t>
            </a:fld>
            <a:endParaRPr lang="it-IT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4400" y="6356350"/>
            <a:ext cx="4902200" cy="365125"/>
          </a:xfrm>
        </p:spPr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27" y="843457"/>
            <a:ext cx="2232248" cy="634628"/>
          </a:xfrm>
          <a:prstGeom prst="rect">
            <a:avLst/>
          </a:prstGeom>
        </p:spPr>
      </p:pic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xmlns="" id="{AB42BE57-892B-415B-BCF3-781210612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308436"/>
              </p:ext>
            </p:extLst>
          </p:nvPr>
        </p:nvGraphicFramePr>
        <p:xfrm>
          <a:off x="1191492" y="1828801"/>
          <a:ext cx="6788726" cy="419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6991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6114-20B8-2B4C-8140-2E31181158B3}" type="slidenum">
              <a:rPr lang="it-IT" smtClean="0"/>
              <a:t>9</a:t>
            </a:fld>
            <a:endParaRPr lang="it-IT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xmlns="" id="{D7FF8283-E1A8-9B45-BC5F-0C046AEE2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4400" y="6356350"/>
            <a:ext cx="4902200" cy="365125"/>
          </a:xfrm>
        </p:spPr>
        <p:txBody>
          <a:bodyPr/>
          <a:lstStyle/>
          <a:p>
            <a:r>
              <a:rPr lang="it-IT" sz="900" i="1" dirty="0">
                <a:solidFill>
                  <a:srgbClr val="000000"/>
                </a:solidFill>
                <a:cs typeface="Candara"/>
              </a:rPr>
              <a:t>Ricerca Stress Lavoro Correlato</a:t>
            </a:r>
          </a:p>
          <a:p>
            <a:endParaRPr lang="it-IT" sz="900" i="1" dirty="0">
              <a:solidFill>
                <a:srgbClr val="00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1682E449-5F88-0048-956A-1DA6D29F9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127" y="386257"/>
            <a:ext cx="2232248" cy="634628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32B0D6E4-A7BE-47ED-9CE0-7A28C0322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236424"/>
              </p:ext>
            </p:extLst>
          </p:nvPr>
        </p:nvGraphicFramePr>
        <p:xfrm>
          <a:off x="771525" y="1478086"/>
          <a:ext cx="7915275" cy="439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3966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7564</TotalTime>
  <Words>687</Words>
  <Application>Microsoft Office PowerPoint</Application>
  <PresentationFormat>Presentazione su schermo (4:3)</PresentationFormat>
  <Paragraphs>133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Roberto Vegnuti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Roberto Vegnuti</dc:creator>
  <cp:lastModifiedBy>Giada Campus</cp:lastModifiedBy>
  <cp:revision>912</cp:revision>
  <cp:lastPrinted>2020-11-18T19:06:20Z</cp:lastPrinted>
  <dcterms:created xsi:type="dcterms:W3CDTF">2016-09-02T09:45:17Z</dcterms:created>
  <dcterms:modified xsi:type="dcterms:W3CDTF">2021-12-13T13:16:55Z</dcterms:modified>
</cp:coreProperties>
</file>