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ppt/charts/chart22.xml" ContentType="application/vnd.openxmlformats-officedocument.drawingml.chart+xml"/>
  <Override PartName="/ppt/charts/chart2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style2.xml" ContentType="application/vnd.ms-office.chartstyle+xml"/>
  <Override PartName="/ppt/charts/colors3.xml" ContentType="application/vnd.ms-office.chartcolorstyle+xml"/>
  <Override PartName="/ppt/charts/style3.xml" ContentType="application/vnd.ms-office.chartstyle+xml"/>
  <Override PartName="/ppt/charts/colors4.xml" ContentType="application/vnd.ms-office.chartcolorstyle+xml"/>
  <Override PartName="/ppt/charts/style4.xml" ContentType="application/vnd.ms-office.chartstyle+xml"/>
  <Override PartName="/ppt/charts/colors5.xml" ContentType="application/vnd.ms-office.chartcolorstyle+xml"/>
  <Override PartName="/ppt/charts/style5.xml" ContentType="application/vnd.ms-office.chartstyle+xml"/>
  <Override PartName="/ppt/charts/colors6.xml" ContentType="application/vnd.ms-office.chartcolorstyle+xml"/>
  <Override PartName="/ppt/charts/style6.xml" ContentType="application/vnd.ms-office.chartstyle+xml"/>
  <Override PartName="/ppt/charts/colors7.xml" ContentType="application/vnd.ms-office.chartcolorstyle+xml"/>
  <Override PartName="/ppt/charts/style7.xml" ContentType="application/vnd.ms-office.chartstyle+xml"/>
  <Override PartName="/ppt/charts/colors8.xml" ContentType="application/vnd.ms-office.chartcolorstyle+xml"/>
  <Override PartName="/ppt/charts/style8.xml" ContentType="application/vnd.ms-office.chartstyle+xml"/>
  <Override PartName="/ppt/charts/colors9.xml" ContentType="application/vnd.ms-office.chartcolorstyle+xml"/>
  <Override PartName="/ppt/charts/style9.xml" ContentType="application/vnd.ms-office.chartstyle+xml"/>
  <Override PartName="/ppt/charts/colors10.xml" ContentType="application/vnd.ms-office.chartcolorstyle+xml"/>
  <Override PartName="/ppt/charts/style10.xml" ContentType="application/vnd.ms-office.chartstyle+xml"/>
  <Override PartName="/ppt/charts/colors11.xml" ContentType="application/vnd.ms-office.chartcolorstyle+xml"/>
  <Override PartName="/ppt/charts/style11.xml" ContentType="application/vnd.ms-office.chartstyle+xml"/>
  <Override PartName="/ppt/charts/colors12.xml" ContentType="application/vnd.ms-office.chartcolorstyle+xml"/>
  <Override PartName="/ppt/charts/style12.xml" ContentType="application/vnd.ms-office.chartstyle+xml"/>
  <Override PartName="/ppt/charts/colors13.xml" ContentType="application/vnd.ms-office.chartcolorstyle+xml"/>
  <Override PartName="/ppt/charts/style13.xml" ContentType="application/vnd.ms-office.chartstyle+xml"/>
  <Override PartName="/ppt/charts/colors14.xml" ContentType="application/vnd.ms-office.chartcolorstyle+xml"/>
  <Override PartName="/ppt/charts/style14.xml" ContentType="application/vnd.ms-office.chartstyle+xml"/>
  <Override PartName="/ppt/charts/colors15.xml" ContentType="application/vnd.ms-office.chartcolorstyle+xml"/>
  <Override PartName="/ppt/charts/style15.xml" ContentType="application/vnd.ms-office.chartstyle+xml"/>
  <Override PartName="/ppt/charts/colors16.xml" ContentType="application/vnd.ms-office.chartcolorstyle+xml"/>
  <Override PartName="/ppt/charts/style16.xml" ContentType="application/vnd.ms-office.chartstyle+xml"/>
  <Override PartName="/ppt/charts/colors17.xml" ContentType="application/vnd.ms-office.chartcolorstyle+xml"/>
  <Override PartName="/ppt/charts/style17.xml" ContentType="application/vnd.ms-office.chartstyle+xml"/>
  <Override PartName="/ppt/charts/colors18.xml" ContentType="application/vnd.ms-office.chartcolorstyle+xml"/>
  <Override PartName="/ppt/charts/style18.xml" ContentType="application/vnd.ms-office.chartstyle+xml"/>
  <Override PartName="/ppt/charts/colors19.xml" ContentType="application/vnd.ms-office.chartcolorstyle+xml"/>
  <Override PartName="/ppt/charts/style19.xml" ContentType="application/vnd.ms-office.chartstyle+xml"/>
  <Override PartName="/ppt/charts/colors20.xml" ContentType="application/vnd.ms-office.chartcolorstyle+xml"/>
  <Override PartName="/ppt/charts/style20.xml" ContentType="application/vnd.ms-office.chartstyle+xml"/>
  <Override PartName="/ppt/charts/colors21.xml" ContentType="application/vnd.ms-office.chartcolorstyle+xml"/>
  <Override PartName="/ppt/charts/style21.xml" ContentType="application/vnd.ms-office.chartstyle+xml"/>
  <Override PartName="/ppt/charts/colors22.xml" ContentType="application/vnd.ms-office.chartcolorstyle+xml"/>
  <Override PartName="/ppt/charts/style22.xml" ContentType="application/vnd.ms-office.chartstyle+xml"/>
  <Override PartName="/ppt/charts/colors23.xml" ContentType="application/vnd.ms-office.chartcolorstyle+xml"/>
  <Override PartName="/ppt/charts/style23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6" r:id="rId2"/>
    <p:sldId id="640" r:id="rId3"/>
    <p:sldId id="593" r:id="rId4"/>
    <p:sldId id="594" r:id="rId5"/>
    <p:sldId id="595" r:id="rId6"/>
    <p:sldId id="596" r:id="rId7"/>
    <p:sldId id="597" r:id="rId8"/>
    <p:sldId id="601" r:id="rId9"/>
    <p:sldId id="599" r:id="rId10"/>
    <p:sldId id="600" r:id="rId11"/>
    <p:sldId id="603" r:id="rId12"/>
    <p:sldId id="604" r:id="rId13"/>
    <p:sldId id="605" r:id="rId14"/>
    <p:sldId id="606" r:id="rId15"/>
    <p:sldId id="607" r:id="rId16"/>
    <p:sldId id="608" r:id="rId17"/>
    <p:sldId id="602" r:id="rId18"/>
    <p:sldId id="609" r:id="rId19"/>
    <p:sldId id="610" r:id="rId20"/>
    <p:sldId id="611" r:id="rId21"/>
    <p:sldId id="612" r:id="rId22"/>
    <p:sldId id="613" r:id="rId23"/>
    <p:sldId id="614" r:id="rId24"/>
    <p:sldId id="615" r:id="rId25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300"/>
    <a:srgbClr val="00FFFF"/>
    <a:srgbClr val="FF84F7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243"/>
    <p:restoredTop sz="99332" autoAdjust="0"/>
  </p:normalViewPr>
  <p:slideViewPr>
    <p:cSldViewPr snapToGrid="0" snapToObjects="1">
      <p:cViewPr>
        <p:scale>
          <a:sx n="125" d="100"/>
          <a:sy n="125" d="100"/>
        </p:scale>
        <p:origin x="-1620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oleObject" Target="file:///C:\Users\giadd\Desktop\Elaborazioni%20Post%20covid%202%20OK%20-%20.xlsx" TargetMode="External"/></Relationships>
</file>

<file path=ppt/charts/_rels/chart10.xml.rels><?xml version="1.0" encoding="UTF-8" standalone="yes"?>
<Relationships xmlns="http://schemas.openxmlformats.org/package/2006/relationships"><Relationship Id="rId3" Type="http://schemas.microsoft.com/office/2011/relationships/chartStyle" Target="style10.xml"/><Relationship Id="rId2" Type="http://schemas.microsoft.com/office/2011/relationships/chartColorStyle" Target="colors10.xml"/><Relationship Id="rId1" Type="http://schemas.openxmlformats.org/officeDocument/2006/relationships/oleObject" Target="file:///C:\Users\giadd\Desktop\Elaborazioni%20Post%20covid%202%20OK%20-%20.xlsx" TargetMode="External"/></Relationships>
</file>

<file path=ppt/charts/_rels/chart11.xml.rels><?xml version="1.0" encoding="UTF-8" standalone="yes"?>
<Relationships xmlns="http://schemas.openxmlformats.org/package/2006/relationships"><Relationship Id="rId3" Type="http://schemas.microsoft.com/office/2011/relationships/chartStyle" Target="style11.xml"/><Relationship Id="rId2" Type="http://schemas.microsoft.com/office/2011/relationships/chartColorStyle" Target="colors11.xml"/><Relationship Id="rId1" Type="http://schemas.openxmlformats.org/officeDocument/2006/relationships/oleObject" Target="file:///C:\Users\giadd\Desktop\Elaborazioni%20Post%20covid%202%20OK%20-%20.xlsx" TargetMode="External"/></Relationships>
</file>

<file path=ppt/charts/_rels/chart12.xml.rels><?xml version="1.0" encoding="UTF-8" standalone="yes"?>
<Relationships xmlns="http://schemas.openxmlformats.org/package/2006/relationships"><Relationship Id="rId3" Type="http://schemas.microsoft.com/office/2011/relationships/chartStyle" Target="style12.xml"/><Relationship Id="rId2" Type="http://schemas.microsoft.com/office/2011/relationships/chartColorStyle" Target="colors12.xml"/><Relationship Id="rId1" Type="http://schemas.openxmlformats.org/officeDocument/2006/relationships/oleObject" Target="file:///C:\Users\giadd\Desktop\Elaborazioni%20Post%20covid%202%20OK%20-%20.xlsx" TargetMode="External"/></Relationships>
</file>

<file path=ppt/charts/_rels/chart13.xml.rels><?xml version="1.0" encoding="UTF-8" standalone="yes"?>
<Relationships xmlns="http://schemas.openxmlformats.org/package/2006/relationships"><Relationship Id="rId3" Type="http://schemas.microsoft.com/office/2011/relationships/chartStyle" Target="style13.xml"/><Relationship Id="rId2" Type="http://schemas.microsoft.com/office/2011/relationships/chartColorStyle" Target="colors13.xml"/><Relationship Id="rId1" Type="http://schemas.openxmlformats.org/officeDocument/2006/relationships/oleObject" Target="file:///C:\Users\giadd\Desktop\Elaborazioni%20Post%20covid%202%20OK%20-%20.xlsx" TargetMode="External"/></Relationships>
</file>

<file path=ppt/charts/_rels/chart14.xml.rels><?xml version="1.0" encoding="UTF-8" standalone="yes"?>
<Relationships xmlns="http://schemas.openxmlformats.org/package/2006/relationships"><Relationship Id="rId3" Type="http://schemas.microsoft.com/office/2011/relationships/chartStyle" Target="style14.xml"/><Relationship Id="rId2" Type="http://schemas.microsoft.com/office/2011/relationships/chartColorStyle" Target="colors14.xml"/><Relationship Id="rId1" Type="http://schemas.openxmlformats.org/officeDocument/2006/relationships/oleObject" Target="file:///C:\Users\giadd\Desktop\Elaborazioni%20Post%20covid%202%20OK%20-%20.xlsx" TargetMode="External"/></Relationships>
</file>

<file path=ppt/charts/_rels/chart15.xml.rels><?xml version="1.0" encoding="UTF-8" standalone="yes"?>
<Relationships xmlns="http://schemas.openxmlformats.org/package/2006/relationships"><Relationship Id="rId3" Type="http://schemas.microsoft.com/office/2011/relationships/chartStyle" Target="style15.xml"/><Relationship Id="rId2" Type="http://schemas.microsoft.com/office/2011/relationships/chartColorStyle" Target="colors15.xml"/><Relationship Id="rId1" Type="http://schemas.openxmlformats.org/officeDocument/2006/relationships/oleObject" Target="file:///C:\Users\giadd\Desktop\Elaborazioni%20Post%20covid%202%20OK%20-%20.xlsx" TargetMode="External"/></Relationships>
</file>

<file path=ppt/charts/_rels/chart16.xml.rels><?xml version="1.0" encoding="UTF-8" standalone="yes"?>
<Relationships xmlns="http://schemas.openxmlformats.org/package/2006/relationships"><Relationship Id="rId3" Type="http://schemas.microsoft.com/office/2011/relationships/chartStyle" Target="style16.xml"/><Relationship Id="rId2" Type="http://schemas.microsoft.com/office/2011/relationships/chartColorStyle" Target="colors16.xml"/><Relationship Id="rId1" Type="http://schemas.openxmlformats.org/officeDocument/2006/relationships/oleObject" Target="file:///\\Users\roberto\Desktop\domande%206%20e%2015%20post%20covid_rev03.06.xlsx" TargetMode="External"/></Relationships>
</file>

<file path=ppt/charts/_rels/chart17.xml.rels><?xml version="1.0" encoding="UTF-8" standalone="yes"?>
<Relationships xmlns="http://schemas.openxmlformats.org/package/2006/relationships"><Relationship Id="rId3" Type="http://schemas.microsoft.com/office/2011/relationships/chartStyle" Target="style17.xml"/><Relationship Id="rId2" Type="http://schemas.microsoft.com/office/2011/relationships/chartColorStyle" Target="colors17.xml"/><Relationship Id="rId1" Type="http://schemas.openxmlformats.org/officeDocument/2006/relationships/oleObject" Target="file:///C:\Users\giadd\Desktop\Elaborazioni%20Post%20covid%202%20OK%20-%20.xlsx" TargetMode="External"/></Relationships>
</file>

<file path=ppt/charts/_rels/chart18.xml.rels><?xml version="1.0" encoding="UTF-8" standalone="yes"?>
<Relationships xmlns="http://schemas.openxmlformats.org/package/2006/relationships"><Relationship Id="rId3" Type="http://schemas.microsoft.com/office/2011/relationships/chartStyle" Target="style18.xml"/><Relationship Id="rId2" Type="http://schemas.microsoft.com/office/2011/relationships/chartColorStyle" Target="colors18.xml"/><Relationship Id="rId1" Type="http://schemas.openxmlformats.org/officeDocument/2006/relationships/oleObject" Target="file:///C:\Users\giadd\Desktop\Elaborazioni%20Post%20covid%202%20OK%20-%20.xlsx" TargetMode="External"/></Relationships>
</file>

<file path=ppt/charts/_rels/chart19.xml.rels><?xml version="1.0" encoding="UTF-8" standalone="yes"?>
<Relationships xmlns="http://schemas.openxmlformats.org/package/2006/relationships"><Relationship Id="rId3" Type="http://schemas.microsoft.com/office/2011/relationships/chartStyle" Target="style19.xml"/><Relationship Id="rId2" Type="http://schemas.microsoft.com/office/2011/relationships/chartColorStyle" Target="colors19.xml"/><Relationship Id="rId1" Type="http://schemas.openxmlformats.org/officeDocument/2006/relationships/oleObject" Target="file:///C:\Users\giadd\Desktop\Elaborazioni%20Post%20covid%202%20OK%20-%20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oleObject" Target="file:///C:\Users\giadd\Desktop\Elaborazioni%20Post%20covid%202%20OK%20-%20.xlsx" TargetMode="External"/></Relationships>
</file>

<file path=ppt/charts/_rels/chart20.xml.rels><?xml version="1.0" encoding="UTF-8" standalone="yes"?>
<Relationships xmlns="http://schemas.openxmlformats.org/package/2006/relationships"><Relationship Id="rId3" Type="http://schemas.microsoft.com/office/2011/relationships/chartStyle" Target="style20.xml"/><Relationship Id="rId2" Type="http://schemas.microsoft.com/office/2011/relationships/chartColorStyle" Target="colors20.xml"/><Relationship Id="rId1" Type="http://schemas.openxmlformats.org/officeDocument/2006/relationships/oleObject" Target="file:///C:\Users\giadd\Desktop\Elaborazioni%20Post%20covid%202%20OK%20-%20.xlsx" TargetMode="External"/></Relationships>
</file>

<file path=ppt/charts/_rels/chart21.xml.rels><?xml version="1.0" encoding="UTF-8" standalone="yes"?>
<Relationships xmlns="http://schemas.openxmlformats.org/package/2006/relationships"><Relationship Id="rId3" Type="http://schemas.microsoft.com/office/2011/relationships/chartStyle" Target="style21.xml"/><Relationship Id="rId2" Type="http://schemas.microsoft.com/office/2011/relationships/chartColorStyle" Target="colors21.xml"/><Relationship Id="rId1" Type="http://schemas.openxmlformats.org/officeDocument/2006/relationships/oleObject" Target="file:///C:\Users\giadd\Desktop\Elaborazioni%20Post%20covid%202%20OK%20-%20.xlsx" TargetMode="External"/></Relationships>
</file>

<file path=ppt/charts/_rels/chart22.xml.rels><?xml version="1.0" encoding="UTF-8" standalone="yes"?>
<Relationships xmlns="http://schemas.openxmlformats.org/package/2006/relationships"><Relationship Id="rId3" Type="http://schemas.microsoft.com/office/2011/relationships/chartStyle" Target="style22.xml"/><Relationship Id="rId2" Type="http://schemas.microsoft.com/office/2011/relationships/chartColorStyle" Target="colors22.xml"/><Relationship Id="rId1" Type="http://schemas.openxmlformats.org/officeDocument/2006/relationships/oleObject" Target="file:///C:\Users\giadd\Desktop\Elaborazioni%20Post%20covid%202%20OK%20-%20.xlsx" TargetMode="External"/></Relationships>
</file>

<file path=ppt/charts/_rels/chart23.xml.rels><?xml version="1.0" encoding="UTF-8" standalone="yes"?>
<Relationships xmlns="http://schemas.openxmlformats.org/package/2006/relationships"><Relationship Id="rId3" Type="http://schemas.microsoft.com/office/2011/relationships/chartStyle" Target="style23.xml"/><Relationship Id="rId2" Type="http://schemas.microsoft.com/office/2011/relationships/chartColorStyle" Target="colors23.xml"/><Relationship Id="rId1" Type="http://schemas.openxmlformats.org/officeDocument/2006/relationships/oleObject" Target="file:///C:\Users\giadd\Desktop\Elaborazioni%20Post%20covid%202%20OK%20-%20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oleObject" Target="file:///C:\Users\giadd\Desktop\Elaborazioni%20Post%20covid%202%20OK%20-%20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Style" Target="style4.xml"/><Relationship Id="rId2" Type="http://schemas.microsoft.com/office/2011/relationships/chartColorStyle" Target="colors4.xml"/><Relationship Id="rId1" Type="http://schemas.openxmlformats.org/officeDocument/2006/relationships/oleObject" Target="file:///C:\Users\giadd\Desktop\Elaborazioni%20Post%20covid%202%20OK%20-%20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microsoft.com/office/2011/relationships/chartStyle" Target="style5.xml"/><Relationship Id="rId2" Type="http://schemas.microsoft.com/office/2011/relationships/chartColorStyle" Target="colors5.xml"/><Relationship Id="rId1" Type="http://schemas.openxmlformats.org/officeDocument/2006/relationships/oleObject" Target="file:///C:\Users\giadd\Desktop\Elaborazioni%20Post%20covid%202%20OK%20-%20.xlsx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microsoft.com/office/2011/relationships/chartStyle" Target="style6.xml"/><Relationship Id="rId2" Type="http://schemas.microsoft.com/office/2011/relationships/chartColorStyle" Target="colors6.xml"/><Relationship Id="rId1" Type="http://schemas.openxmlformats.org/officeDocument/2006/relationships/oleObject" Target="file:///C:\Users\giadd\Desktop\Elaborazioni%20Post%20covid%202%20OK%20-%20.xlsx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microsoft.com/office/2011/relationships/chartStyle" Target="style7.xml"/><Relationship Id="rId2" Type="http://schemas.microsoft.com/office/2011/relationships/chartColorStyle" Target="colors7.xml"/><Relationship Id="rId1" Type="http://schemas.openxmlformats.org/officeDocument/2006/relationships/oleObject" Target="file:///\\Users\roberto\Desktop\domande%206%20e%2015%20post%20covid.xlsx" TargetMode="External"/></Relationships>
</file>

<file path=ppt/charts/_rels/chart8.xml.rels><?xml version="1.0" encoding="UTF-8" standalone="yes"?>
<Relationships xmlns="http://schemas.openxmlformats.org/package/2006/relationships"><Relationship Id="rId3" Type="http://schemas.microsoft.com/office/2011/relationships/chartStyle" Target="style8.xml"/><Relationship Id="rId2" Type="http://schemas.microsoft.com/office/2011/relationships/chartColorStyle" Target="colors8.xml"/><Relationship Id="rId1" Type="http://schemas.openxmlformats.org/officeDocument/2006/relationships/oleObject" Target="file:///C:\Users\giadd\Desktop\Elaborazioni%20Post%20covid%202%20OK%20-%20.xlsx" TargetMode="External"/></Relationships>
</file>

<file path=ppt/charts/_rels/chart9.xml.rels><?xml version="1.0" encoding="UTF-8" standalone="yes"?>
<Relationships xmlns="http://schemas.openxmlformats.org/package/2006/relationships"><Relationship Id="rId3" Type="http://schemas.microsoft.com/office/2011/relationships/chartStyle" Target="style9.xml"/><Relationship Id="rId2" Type="http://schemas.microsoft.com/office/2011/relationships/chartColorStyle" Target="colors9.xml"/><Relationship Id="rId1" Type="http://schemas.openxmlformats.org/officeDocument/2006/relationships/oleObject" Target="file:///C:\Users\giadd\Desktop\Elaborazioni%20Post%20covid%202%20OK%20-%20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4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/>
              <a:t>settori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'D. inizio fine'!$A$2</c:f>
              <c:strCache>
                <c:ptCount val="1"/>
                <c:pt idx="0">
                  <c:v>Commercio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fine'!$B$2:$BR$2</c:f>
              <c:numCache>
                <c:formatCode>0.0%</c:formatCode>
                <c:ptCount val="1"/>
                <c:pt idx="0">
                  <c:v>0.43283582089552236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F00-47EA-8D4C-7562AC28FE14}"/>
            </c:ext>
          </c:extLst>
        </c:ser>
        <c:ser>
          <c:idx val="1"/>
          <c:order val="1"/>
          <c:tx>
            <c:strRef>
              <c:f>'D. inizio fine'!$A$3</c:f>
              <c:strCache>
                <c:ptCount val="1"/>
                <c:pt idx="0">
                  <c:v>Turismo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fine'!$B$3:$BR$3</c:f>
              <c:numCache>
                <c:formatCode>0.0%</c:formatCode>
                <c:ptCount val="1"/>
                <c:pt idx="0">
                  <c:v>0.1044776119402985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0F00-47EA-8D4C-7562AC28FE14}"/>
            </c:ext>
          </c:extLst>
        </c:ser>
        <c:ser>
          <c:idx val="2"/>
          <c:order val="2"/>
          <c:tx>
            <c:strRef>
              <c:f>'D. inizio fine'!$A$4</c:f>
              <c:strCache>
                <c:ptCount val="1"/>
                <c:pt idx="0">
                  <c:v>Vigilanza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fine'!$B$4:$BR$4</c:f>
              <c:numCache>
                <c:formatCode>0.0%</c:formatCode>
                <c:ptCount val="1"/>
                <c:pt idx="0">
                  <c:v>0.19402985074626866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0F00-47EA-8D4C-7562AC28FE14}"/>
            </c:ext>
          </c:extLst>
        </c:ser>
        <c:ser>
          <c:idx val="3"/>
          <c:order val="3"/>
          <c:tx>
            <c:strRef>
              <c:f>'D. inizio fine'!$A$5</c:f>
              <c:strCache>
                <c:ptCount val="1"/>
                <c:pt idx="0">
                  <c:v>Socio assistenziale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hade val="51000"/>
                    <a:satMod val="130000"/>
                  </a:schemeClr>
                </a:gs>
                <a:gs pos="80000">
                  <a:schemeClr val="accent4">
                    <a:shade val="93000"/>
                    <a:satMod val="130000"/>
                  </a:schemeClr>
                </a:gs>
                <a:gs pos="100000">
                  <a:schemeClr val="accent4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fine'!$B$5:$BR$5</c:f>
              <c:numCache>
                <c:formatCode>0.0%</c:formatCode>
                <c:ptCount val="1"/>
                <c:pt idx="0">
                  <c:v>0.11940298507462686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0F00-47EA-8D4C-7562AC28FE14}"/>
            </c:ext>
          </c:extLst>
        </c:ser>
        <c:ser>
          <c:idx val="4"/>
          <c:order val="4"/>
          <c:tx>
            <c:strRef>
              <c:f>'D. inizio fine'!$A$6</c:f>
              <c:strCache>
                <c:ptCount val="1"/>
                <c:pt idx="0">
                  <c:v>Servizi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fine'!$B$6:$BR$6</c:f>
              <c:numCache>
                <c:formatCode>0.0%</c:formatCode>
                <c:ptCount val="1"/>
                <c:pt idx="0">
                  <c:v>0.14925373134328357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0F00-47EA-8D4C-7562AC28FE1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15"/>
        <c:overlap val="-20"/>
        <c:axId val="45489536"/>
        <c:axId val="45520000"/>
      </c:barChart>
      <c:catAx>
        <c:axId val="4548953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45520000"/>
        <c:crosses val="autoZero"/>
        <c:auto val="1"/>
        <c:lblAlgn val="ctr"/>
        <c:lblOffset val="100"/>
        <c:noMultiLvlLbl val="0"/>
      </c:catAx>
      <c:valAx>
        <c:axId val="4552000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454895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5700515350775497"/>
          <c:y val="0.13264173727333511"/>
          <c:w val="0.13043104594257873"/>
          <c:h val="0.7690129038052750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 b="1"/>
      </a:pPr>
      <a:endParaRPr lang="it-IT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/>
              <a:t>Le sue competenze/conoscenze corrispondono a ciò che le viene chiesto di fare?</a:t>
            </a:r>
          </a:p>
        </c:rich>
      </c:tx>
      <c:layout>
        <c:manualLayout>
          <c:xMode val="edge"/>
          <c:yMode val="edge"/>
          <c:x val="0.28211304362854955"/>
          <c:y val="6.1247766506152504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'D. inizio fine'!$A$132</c:f>
              <c:strCache>
                <c:ptCount val="1"/>
                <c:pt idx="0">
                  <c:v>Mai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fine'!$B$132:$BR$132</c:f>
              <c:numCache>
                <c:formatCode>0.0%</c:formatCode>
                <c:ptCount val="1"/>
                <c:pt idx="0">
                  <c:v>1.4999999999999999E-2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4DB-4ABF-8038-DC66ED03F387}"/>
            </c:ext>
          </c:extLst>
        </c:ser>
        <c:ser>
          <c:idx val="1"/>
          <c:order val="1"/>
          <c:tx>
            <c:strRef>
              <c:f>'D. inizio fine'!$A$133</c:f>
              <c:strCache>
                <c:ptCount val="1"/>
                <c:pt idx="0">
                  <c:v>Quasi mai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fine'!$B$133:$BR$133</c:f>
              <c:numCache>
                <c:formatCode>0.0%</c:formatCode>
                <c:ptCount val="1"/>
                <c:pt idx="0">
                  <c:v>0.03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F4DB-4ABF-8038-DC66ED03F387}"/>
            </c:ext>
          </c:extLst>
        </c:ser>
        <c:ser>
          <c:idx val="2"/>
          <c:order val="2"/>
          <c:tx>
            <c:strRef>
              <c:f>'D. inizio fine'!$A$134</c:f>
              <c:strCache>
                <c:ptCount val="1"/>
                <c:pt idx="0">
                  <c:v>Solo in certe occasioni 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fine'!$B$134:$BR$134</c:f>
              <c:numCache>
                <c:formatCode>0.0%</c:formatCode>
                <c:ptCount val="1"/>
                <c:pt idx="0">
                  <c:v>0.16400000000000001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F4DB-4ABF-8038-DC66ED03F387}"/>
            </c:ext>
          </c:extLst>
        </c:ser>
        <c:ser>
          <c:idx val="3"/>
          <c:order val="3"/>
          <c:tx>
            <c:strRef>
              <c:f>'D. inizio fine'!$A$135</c:f>
              <c:strCache>
                <c:ptCount val="1"/>
                <c:pt idx="0">
                  <c:v>Spesso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hade val="51000"/>
                    <a:satMod val="130000"/>
                  </a:schemeClr>
                </a:gs>
                <a:gs pos="80000">
                  <a:schemeClr val="accent4">
                    <a:shade val="93000"/>
                    <a:satMod val="130000"/>
                  </a:schemeClr>
                </a:gs>
                <a:gs pos="100000">
                  <a:schemeClr val="accent4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fine'!$B$135:$BR$135</c:f>
              <c:numCache>
                <c:formatCode>0.0%</c:formatCode>
                <c:ptCount val="1"/>
                <c:pt idx="0">
                  <c:v>0.59699999999999998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F4DB-4ABF-8038-DC66ED03F387}"/>
            </c:ext>
          </c:extLst>
        </c:ser>
        <c:ser>
          <c:idx val="5"/>
          <c:order val="4"/>
          <c:tx>
            <c:strRef>
              <c:f>'D. inizio fine'!$A$136</c:f>
              <c:strCache>
                <c:ptCount val="1"/>
                <c:pt idx="0">
                  <c:v>Sempre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shade val="51000"/>
                    <a:satMod val="130000"/>
                  </a:schemeClr>
                </a:gs>
                <a:gs pos="80000">
                  <a:schemeClr val="accent6">
                    <a:shade val="93000"/>
                    <a:satMod val="130000"/>
                  </a:schemeClr>
                </a:gs>
                <a:gs pos="100000">
                  <a:schemeClr val="accent6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fine'!$B$136:$BR$136</c:f>
              <c:numCache>
                <c:formatCode>0.0%</c:formatCode>
                <c:ptCount val="1"/>
                <c:pt idx="0">
                  <c:v>0.19400000000000001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F4DB-4ABF-8038-DC66ED03F38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74572160"/>
        <c:axId val="74573696"/>
      </c:barChart>
      <c:catAx>
        <c:axId val="7457216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74573696"/>
        <c:crosses val="autoZero"/>
        <c:auto val="1"/>
        <c:lblAlgn val="ctr"/>
        <c:lblOffset val="100"/>
        <c:noMultiLvlLbl val="0"/>
      </c:catAx>
      <c:valAx>
        <c:axId val="7457369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745721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3591079185277284"/>
          <c:y val="0.19642432019941172"/>
          <c:w val="0.15473248300102838"/>
          <c:h val="0.7119398807543422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/>
              <a:t>Ritiene di avere spazio decisionale corrispondente alle responsabilità che le vengono assegnate?</a:t>
            </a:r>
          </a:p>
        </c:rich>
      </c:tx>
      <c:layout>
        <c:manualLayout>
          <c:xMode val="edge"/>
          <c:yMode val="edge"/>
          <c:x val="0.26257707509881423"/>
          <c:y val="6.2391681109185443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'D. inizio fine'!$A$141</c:f>
              <c:strCache>
                <c:ptCount val="1"/>
                <c:pt idx="0">
                  <c:v>Mai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val>
            <c:numRef>
              <c:f>'D. inizio fine'!$B$141:$BR$141</c:f>
              <c:numCache>
                <c:formatCode>0.0%</c:formatCode>
                <c:ptCount val="1"/>
                <c:pt idx="0">
                  <c:v>7.5999999999999998E-2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79D-45D7-83BA-2C22BB9F1A2B}"/>
            </c:ext>
          </c:extLst>
        </c:ser>
        <c:ser>
          <c:idx val="1"/>
          <c:order val="1"/>
          <c:tx>
            <c:strRef>
              <c:f>'D. inizio fine'!$A$142</c:f>
              <c:strCache>
                <c:ptCount val="1"/>
                <c:pt idx="0">
                  <c:v>Quasi mai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val>
            <c:numRef>
              <c:f>'D. inizio fine'!$B$142:$BR$142</c:f>
              <c:numCache>
                <c:formatCode>0.0%</c:formatCode>
                <c:ptCount val="1"/>
                <c:pt idx="0">
                  <c:v>0.106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C79D-45D7-83BA-2C22BB9F1A2B}"/>
            </c:ext>
          </c:extLst>
        </c:ser>
        <c:ser>
          <c:idx val="2"/>
          <c:order val="2"/>
          <c:tx>
            <c:strRef>
              <c:f>'D. inizio fine'!$A$143</c:f>
              <c:strCache>
                <c:ptCount val="1"/>
                <c:pt idx="0">
                  <c:v>Solo in certe occasioni 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val>
            <c:numRef>
              <c:f>'D. inizio fine'!$B$143:$BR$143</c:f>
              <c:numCache>
                <c:formatCode>0.0%</c:formatCode>
                <c:ptCount val="1"/>
                <c:pt idx="0">
                  <c:v>0.33300000000000002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C79D-45D7-83BA-2C22BB9F1A2B}"/>
            </c:ext>
          </c:extLst>
        </c:ser>
        <c:ser>
          <c:idx val="3"/>
          <c:order val="3"/>
          <c:tx>
            <c:strRef>
              <c:f>'D. inizio fine'!$A$144</c:f>
              <c:strCache>
                <c:ptCount val="1"/>
                <c:pt idx="0">
                  <c:v>Spesso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hade val="51000"/>
                    <a:satMod val="130000"/>
                  </a:schemeClr>
                </a:gs>
                <a:gs pos="80000">
                  <a:schemeClr val="accent4">
                    <a:shade val="93000"/>
                    <a:satMod val="130000"/>
                  </a:schemeClr>
                </a:gs>
                <a:gs pos="100000">
                  <a:schemeClr val="accent4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val>
            <c:numRef>
              <c:f>'D. inizio fine'!$B$144:$BR$144</c:f>
              <c:numCache>
                <c:formatCode>0.0%</c:formatCode>
                <c:ptCount val="1"/>
                <c:pt idx="0">
                  <c:v>0.40899999999999997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C79D-45D7-83BA-2C22BB9F1A2B}"/>
            </c:ext>
          </c:extLst>
        </c:ser>
        <c:ser>
          <c:idx val="4"/>
          <c:order val="4"/>
          <c:tx>
            <c:strRef>
              <c:f>'D. inizio fine'!$A$145</c:f>
              <c:strCache>
                <c:ptCount val="1"/>
                <c:pt idx="0">
                  <c:v>Sempre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val>
            <c:numRef>
              <c:f>'D. inizio fine'!$B$145:$BR$145</c:f>
              <c:numCache>
                <c:formatCode>0.0%</c:formatCode>
                <c:ptCount val="1"/>
                <c:pt idx="0">
                  <c:v>7.5999999999999998E-2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C79D-45D7-83BA-2C22BB9F1A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5"/>
        <c:overlap val="-20"/>
        <c:axId val="72139136"/>
        <c:axId val="72140672"/>
      </c:barChart>
      <c:catAx>
        <c:axId val="7213913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72140672"/>
        <c:crosses val="autoZero"/>
        <c:auto val="1"/>
        <c:lblAlgn val="ctr"/>
        <c:lblOffset val="100"/>
        <c:noMultiLvlLbl val="0"/>
      </c:catAx>
      <c:valAx>
        <c:axId val="7214067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721391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9034881076615726"/>
          <c:y val="0.18141921638552697"/>
          <c:w val="0.20042396781661417"/>
          <c:h val="0.7361862833278104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4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/>
              <a:t>Qual è il suo giudizio sulla qualità della comunicazione fra gli operatori all'interno della sua Unità/Servizio/Reparto(ad.es. per ciò che riguarda il rispetto, la disponibilità, ecc.)?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'D. inizio fine'!$A$156</c:f>
              <c:strCache>
                <c:ptCount val="1"/>
                <c:pt idx="0">
                  <c:v>Non sufficiente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fine'!$B$156:$BR$156</c:f>
              <c:numCache>
                <c:formatCode>0.0%</c:formatCode>
                <c:ptCount val="1"/>
                <c:pt idx="0">
                  <c:v>8.9552238805970144E-2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B03-4E9C-9129-4FA5FA7A77CE}"/>
            </c:ext>
          </c:extLst>
        </c:ser>
        <c:ser>
          <c:idx val="1"/>
          <c:order val="1"/>
          <c:tx>
            <c:strRef>
              <c:f>'D. inizio fine'!$A$157</c:f>
              <c:strCache>
                <c:ptCount val="1"/>
                <c:pt idx="0">
                  <c:v>Mediocre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fine'!$B$157:$BR$157</c:f>
              <c:numCache>
                <c:formatCode>0.0%</c:formatCode>
                <c:ptCount val="1"/>
                <c:pt idx="0">
                  <c:v>0.22388059701492538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7B03-4E9C-9129-4FA5FA7A77CE}"/>
            </c:ext>
          </c:extLst>
        </c:ser>
        <c:ser>
          <c:idx val="2"/>
          <c:order val="2"/>
          <c:tx>
            <c:strRef>
              <c:f>'D. inizio fine'!$A$158</c:f>
              <c:strCache>
                <c:ptCount val="1"/>
                <c:pt idx="0">
                  <c:v>Accettabile 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fine'!$B$158:$BR$158</c:f>
              <c:numCache>
                <c:formatCode>0.0%</c:formatCode>
                <c:ptCount val="1"/>
                <c:pt idx="0">
                  <c:v>0.14925373134328357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7B03-4E9C-9129-4FA5FA7A77CE}"/>
            </c:ext>
          </c:extLst>
        </c:ser>
        <c:ser>
          <c:idx val="3"/>
          <c:order val="3"/>
          <c:tx>
            <c:strRef>
              <c:f>'D. inizio fine'!$A$159</c:f>
              <c:strCache>
                <c:ptCount val="1"/>
                <c:pt idx="0">
                  <c:v>Discreto 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hade val="51000"/>
                    <a:satMod val="130000"/>
                  </a:schemeClr>
                </a:gs>
                <a:gs pos="80000">
                  <a:schemeClr val="accent4">
                    <a:shade val="93000"/>
                    <a:satMod val="130000"/>
                  </a:schemeClr>
                </a:gs>
                <a:gs pos="100000">
                  <a:schemeClr val="accent4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fine'!$B$159:$BR$159</c:f>
              <c:numCache>
                <c:formatCode>0.0%</c:formatCode>
                <c:ptCount val="1"/>
                <c:pt idx="0">
                  <c:v>0.20895522388059701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7B03-4E9C-9129-4FA5FA7A77CE}"/>
            </c:ext>
          </c:extLst>
        </c:ser>
        <c:ser>
          <c:idx val="4"/>
          <c:order val="4"/>
          <c:tx>
            <c:strRef>
              <c:f>'D. inizio fine'!$A$160</c:f>
              <c:strCache>
                <c:ptCount val="1"/>
                <c:pt idx="0">
                  <c:v>Buono con qualche eccezione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fine'!$B$160:$BR$160</c:f>
              <c:numCache>
                <c:formatCode>0.0%</c:formatCode>
                <c:ptCount val="1"/>
                <c:pt idx="0">
                  <c:v>0.20895522388059701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7B03-4E9C-9129-4FA5FA7A77CE}"/>
            </c:ext>
          </c:extLst>
        </c:ser>
        <c:ser>
          <c:idx val="5"/>
          <c:order val="5"/>
          <c:tx>
            <c:strRef>
              <c:f>'D. inizio fine'!$A$161</c:f>
              <c:strCache>
                <c:ptCount val="1"/>
                <c:pt idx="0">
                  <c:v>Ottimo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shade val="51000"/>
                    <a:satMod val="130000"/>
                  </a:schemeClr>
                </a:gs>
                <a:gs pos="80000">
                  <a:schemeClr val="accent6">
                    <a:shade val="93000"/>
                    <a:satMod val="130000"/>
                  </a:schemeClr>
                </a:gs>
                <a:gs pos="100000">
                  <a:schemeClr val="accent6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fine'!$B$161:$BR$161</c:f>
              <c:numCache>
                <c:formatCode>0.0%</c:formatCode>
                <c:ptCount val="1"/>
                <c:pt idx="0">
                  <c:v>0.11940298507462686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7B03-4E9C-9129-4FA5FA7A77C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75456896"/>
        <c:axId val="75458432"/>
      </c:barChart>
      <c:catAx>
        <c:axId val="7545689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75458432"/>
        <c:crosses val="autoZero"/>
        <c:auto val="1"/>
        <c:lblAlgn val="ctr"/>
        <c:lblOffset val="100"/>
        <c:noMultiLvlLbl val="0"/>
      </c:catAx>
      <c:valAx>
        <c:axId val="7545843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754568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0241135006188002"/>
          <c:y val="0.20506708959076511"/>
          <c:w val="0.18847703262604704"/>
          <c:h val="0.7401079944747013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 b="1"/>
      </a:pPr>
      <a:endParaRPr lang="it-IT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4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/>
              <a:t>Qual è il suo giudizio sulla qualità della comunicazione con i colleghi delle altre Unità Operative/Servizi/Reparto nell'Azienda (ad. es. per ciò che riguarda il rispetto, la disponibilità, ecc.)?</a:t>
            </a:r>
          </a:p>
        </c:rich>
      </c:tx>
      <c:layout>
        <c:manualLayout>
          <c:xMode val="edge"/>
          <c:yMode val="edge"/>
          <c:x val="0.51746935080763246"/>
          <c:y val="4.4508331877953715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'D. inizio fine'!$A$166</c:f>
              <c:strCache>
                <c:ptCount val="1"/>
                <c:pt idx="0">
                  <c:v>Non sufficiente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fine'!$B$166:$BR$166</c:f>
              <c:numCache>
                <c:formatCode>0.0%</c:formatCode>
                <c:ptCount val="1"/>
                <c:pt idx="0">
                  <c:v>0.10606060606060606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15C-487E-B366-010A99B621AD}"/>
            </c:ext>
          </c:extLst>
        </c:ser>
        <c:ser>
          <c:idx val="1"/>
          <c:order val="1"/>
          <c:tx>
            <c:strRef>
              <c:f>'D. inizio fine'!$A$167</c:f>
              <c:strCache>
                <c:ptCount val="1"/>
                <c:pt idx="0">
                  <c:v>Mediocre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fine'!$B$167:$BR$167</c:f>
              <c:numCache>
                <c:formatCode>0.0%</c:formatCode>
                <c:ptCount val="1"/>
                <c:pt idx="0">
                  <c:v>0.19696969696969696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715C-487E-B366-010A99B621AD}"/>
            </c:ext>
          </c:extLst>
        </c:ser>
        <c:ser>
          <c:idx val="2"/>
          <c:order val="2"/>
          <c:tx>
            <c:strRef>
              <c:f>'D. inizio fine'!$A$168</c:f>
              <c:strCache>
                <c:ptCount val="1"/>
                <c:pt idx="0">
                  <c:v>Accettabile 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fine'!$B$168:$BR$168</c:f>
              <c:numCache>
                <c:formatCode>0.0%</c:formatCode>
                <c:ptCount val="1"/>
                <c:pt idx="0">
                  <c:v>0.19696969696969696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715C-487E-B366-010A99B621AD}"/>
            </c:ext>
          </c:extLst>
        </c:ser>
        <c:ser>
          <c:idx val="3"/>
          <c:order val="3"/>
          <c:tx>
            <c:strRef>
              <c:f>'D. inizio fine'!$A$169</c:f>
              <c:strCache>
                <c:ptCount val="1"/>
                <c:pt idx="0">
                  <c:v>Discreto 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hade val="51000"/>
                    <a:satMod val="130000"/>
                  </a:schemeClr>
                </a:gs>
                <a:gs pos="80000">
                  <a:schemeClr val="accent4">
                    <a:shade val="93000"/>
                    <a:satMod val="130000"/>
                  </a:schemeClr>
                </a:gs>
                <a:gs pos="100000">
                  <a:schemeClr val="accent4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fine'!$B$169:$BR$169</c:f>
              <c:numCache>
                <c:formatCode>0.0%</c:formatCode>
                <c:ptCount val="1"/>
                <c:pt idx="0">
                  <c:v>0.21212121212121213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715C-487E-B366-010A99B621AD}"/>
            </c:ext>
          </c:extLst>
        </c:ser>
        <c:ser>
          <c:idx val="4"/>
          <c:order val="4"/>
          <c:tx>
            <c:strRef>
              <c:f>'D. inizio fine'!$A$170</c:f>
              <c:strCache>
                <c:ptCount val="1"/>
                <c:pt idx="0">
                  <c:v>Buono con qualche eccezione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fine'!$B$170:$BR$170</c:f>
              <c:numCache>
                <c:formatCode>0.0%</c:formatCode>
                <c:ptCount val="1"/>
                <c:pt idx="0">
                  <c:v>0.13636363636363635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715C-487E-B366-010A99B621AD}"/>
            </c:ext>
          </c:extLst>
        </c:ser>
        <c:ser>
          <c:idx val="5"/>
          <c:order val="5"/>
          <c:tx>
            <c:strRef>
              <c:f>'D. inizio fine'!$A$171</c:f>
              <c:strCache>
                <c:ptCount val="1"/>
                <c:pt idx="0">
                  <c:v>Ottimo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shade val="51000"/>
                    <a:satMod val="130000"/>
                  </a:schemeClr>
                </a:gs>
                <a:gs pos="80000">
                  <a:schemeClr val="accent6">
                    <a:shade val="93000"/>
                    <a:satMod val="130000"/>
                  </a:schemeClr>
                </a:gs>
                <a:gs pos="100000">
                  <a:schemeClr val="accent6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fine'!$B$171:$BR$171</c:f>
              <c:numCache>
                <c:formatCode>0.0%</c:formatCode>
                <c:ptCount val="1"/>
                <c:pt idx="0">
                  <c:v>0.15151515151515152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715C-487E-B366-010A99B621A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78216576"/>
        <c:axId val="77866112"/>
      </c:barChart>
      <c:catAx>
        <c:axId val="7821657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77866112"/>
        <c:crosses val="autoZero"/>
        <c:auto val="1"/>
        <c:lblAlgn val="ctr"/>
        <c:lblOffset val="100"/>
        <c:noMultiLvlLbl val="0"/>
      </c:catAx>
      <c:valAx>
        <c:axId val="7786611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782165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0353019858927599"/>
          <c:y val="0.22547349464528613"/>
          <c:w val="0.18740977876066736"/>
          <c:h val="0.7062061037990687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 b="1"/>
      </a:pPr>
      <a:endParaRPr lang="it-IT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/>
              <a:t>Ritiene che i suoi superiori le siano d'aiuto quando ne ha bisogno?</a:t>
            </a:r>
          </a:p>
        </c:rich>
      </c:tx>
      <c:layout>
        <c:manualLayout>
          <c:xMode val="edge"/>
          <c:yMode val="edge"/>
          <c:x val="0.13061634759917806"/>
          <c:y val="4.1429142302579533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'D. inizio fine'!$A$170</c:f>
              <c:strCache>
                <c:ptCount val="1"/>
                <c:pt idx="0">
                  <c:v>Mai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fine'!$B$170:$BR$170</c:f>
              <c:numCache>
                <c:formatCode>0.0%</c:formatCode>
                <c:ptCount val="1"/>
                <c:pt idx="0">
                  <c:v>4.5999999999999999E-2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24A-40C4-8E14-4759C50C17C2}"/>
            </c:ext>
          </c:extLst>
        </c:ser>
        <c:ser>
          <c:idx val="1"/>
          <c:order val="1"/>
          <c:tx>
            <c:strRef>
              <c:f>'D. inizio fine'!$A$171</c:f>
              <c:strCache>
                <c:ptCount val="1"/>
                <c:pt idx="0">
                  <c:v>Quasi mai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fine'!$B$171:$BR$171</c:f>
              <c:numCache>
                <c:formatCode>0.0%</c:formatCode>
                <c:ptCount val="1"/>
                <c:pt idx="0">
                  <c:v>0.13800000000000001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424A-40C4-8E14-4759C50C17C2}"/>
            </c:ext>
          </c:extLst>
        </c:ser>
        <c:ser>
          <c:idx val="2"/>
          <c:order val="2"/>
          <c:tx>
            <c:strRef>
              <c:f>'D. inizio fine'!$A$172</c:f>
              <c:strCache>
                <c:ptCount val="1"/>
                <c:pt idx="0">
                  <c:v>Solo in certe occasioni 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fine'!$B$172:$BR$172</c:f>
              <c:numCache>
                <c:formatCode>0.0%</c:formatCode>
                <c:ptCount val="1"/>
                <c:pt idx="0">
                  <c:v>0.27700000000000002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424A-40C4-8E14-4759C50C17C2}"/>
            </c:ext>
          </c:extLst>
        </c:ser>
        <c:ser>
          <c:idx val="3"/>
          <c:order val="3"/>
          <c:tx>
            <c:strRef>
              <c:f>'D. inizio fine'!$A$173</c:f>
              <c:strCache>
                <c:ptCount val="1"/>
                <c:pt idx="0">
                  <c:v>Spesso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hade val="51000"/>
                    <a:satMod val="130000"/>
                  </a:schemeClr>
                </a:gs>
                <a:gs pos="80000">
                  <a:schemeClr val="accent4">
                    <a:shade val="93000"/>
                    <a:satMod val="130000"/>
                  </a:schemeClr>
                </a:gs>
                <a:gs pos="100000">
                  <a:schemeClr val="accent4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fine'!$B$173:$BR$173</c:f>
              <c:numCache>
                <c:formatCode>0.0%</c:formatCode>
                <c:ptCount val="1"/>
                <c:pt idx="0">
                  <c:v>0.308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424A-40C4-8E14-4759C50C17C2}"/>
            </c:ext>
          </c:extLst>
        </c:ser>
        <c:ser>
          <c:idx val="5"/>
          <c:order val="4"/>
          <c:tx>
            <c:strRef>
              <c:f>'D. inizio fine'!$A$174</c:f>
              <c:strCache>
                <c:ptCount val="1"/>
                <c:pt idx="0">
                  <c:v>Sempre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shade val="51000"/>
                    <a:satMod val="130000"/>
                  </a:schemeClr>
                </a:gs>
                <a:gs pos="80000">
                  <a:schemeClr val="accent6">
                    <a:shade val="93000"/>
                    <a:satMod val="130000"/>
                  </a:schemeClr>
                </a:gs>
                <a:gs pos="100000">
                  <a:schemeClr val="accent6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fine'!$B$174:$BR$174</c:f>
              <c:numCache>
                <c:formatCode>0.0%</c:formatCode>
                <c:ptCount val="1"/>
                <c:pt idx="0">
                  <c:v>0.23100000000000001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424A-40C4-8E14-4759C50C17C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77927936"/>
        <c:axId val="77929472"/>
      </c:barChart>
      <c:catAx>
        <c:axId val="7792793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77929472"/>
        <c:crosses val="autoZero"/>
        <c:auto val="1"/>
        <c:lblAlgn val="ctr"/>
        <c:lblOffset val="100"/>
        <c:noMultiLvlLbl val="0"/>
      </c:catAx>
      <c:valAx>
        <c:axId val="7792947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779279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8179164579217508"/>
          <c:y val="0.16602018670552782"/>
          <c:w val="0.20860451267121022"/>
          <c:h val="0.7462366475658693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/>
              <a:t> Ritiene che il personale a lei affiancato le sia d'aiuto quando ne ha bisogno?</a:t>
            </a:r>
          </a:p>
        </c:rich>
      </c:tx>
      <c:layout>
        <c:manualLayout>
          <c:xMode val="edge"/>
          <c:yMode val="edge"/>
          <c:x val="0.35495627305459854"/>
          <c:y val="4.4564413561266857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'D. inizio fine'!$A$179</c:f>
              <c:strCache>
                <c:ptCount val="1"/>
                <c:pt idx="0">
                  <c:v>Mai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fine'!$B$179:$BR$179</c:f>
              <c:numCache>
                <c:formatCode>0.0%</c:formatCode>
                <c:ptCount val="1"/>
                <c:pt idx="0">
                  <c:v>3.1E-2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977-44FA-AA29-C78E95227884}"/>
            </c:ext>
          </c:extLst>
        </c:ser>
        <c:ser>
          <c:idx val="1"/>
          <c:order val="1"/>
          <c:tx>
            <c:strRef>
              <c:f>'D. inizio fine'!$A$180</c:f>
              <c:strCache>
                <c:ptCount val="1"/>
                <c:pt idx="0">
                  <c:v>Quasi mai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fine'!$B$180:$BR$180</c:f>
              <c:numCache>
                <c:formatCode>0.0%</c:formatCode>
                <c:ptCount val="1"/>
                <c:pt idx="0">
                  <c:v>6.3E-2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3977-44FA-AA29-C78E95227884}"/>
            </c:ext>
          </c:extLst>
        </c:ser>
        <c:ser>
          <c:idx val="2"/>
          <c:order val="2"/>
          <c:tx>
            <c:strRef>
              <c:f>'D. inizio fine'!$A$181</c:f>
              <c:strCache>
                <c:ptCount val="1"/>
                <c:pt idx="0">
                  <c:v>Solo in certe occasioni 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fine'!$B$181:$BR$181</c:f>
              <c:numCache>
                <c:formatCode>0.0%</c:formatCode>
                <c:ptCount val="1"/>
                <c:pt idx="0">
                  <c:v>0.28100000000000003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3977-44FA-AA29-C78E95227884}"/>
            </c:ext>
          </c:extLst>
        </c:ser>
        <c:ser>
          <c:idx val="3"/>
          <c:order val="3"/>
          <c:tx>
            <c:strRef>
              <c:f>'D. inizio fine'!$A$182</c:f>
              <c:strCache>
                <c:ptCount val="1"/>
                <c:pt idx="0">
                  <c:v>Spesso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hade val="51000"/>
                    <a:satMod val="130000"/>
                  </a:schemeClr>
                </a:gs>
                <a:gs pos="80000">
                  <a:schemeClr val="accent4">
                    <a:shade val="93000"/>
                    <a:satMod val="130000"/>
                  </a:schemeClr>
                </a:gs>
                <a:gs pos="100000">
                  <a:schemeClr val="accent4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fine'!$B$182:$BR$182</c:f>
              <c:numCache>
                <c:formatCode>0.0%</c:formatCode>
                <c:ptCount val="1"/>
                <c:pt idx="0">
                  <c:v>0.39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3977-44FA-AA29-C78E95227884}"/>
            </c:ext>
          </c:extLst>
        </c:ser>
        <c:ser>
          <c:idx val="5"/>
          <c:order val="4"/>
          <c:tx>
            <c:strRef>
              <c:f>'D. inizio fine'!$A$183</c:f>
              <c:strCache>
                <c:ptCount val="1"/>
                <c:pt idx="0">
                  <c:v>Sempre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shade val="51000"/>
                    <a:satMod val="130000"/>
                  </a:schemeClr>
                </a:gs>
                <a:gs pos="80000">
                  <a:schemeClr val="accent6">
                    <a:shade val="93000"/>
                    <a:satMod val="130000"/>
                  </a:schemeClr>
                </a:gs>
                <a:gs pos="100000">
                  <a:schemeClr val="accent6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fine'!$B$183:$BR$183</c:f>
              <c:numCache>
                <c:formatCode>0.0%</c:formatCode>
                <c:ptCount val="1"/>
                <c:pt idx="0">
                  <c:v>0.188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3977-44FA-AA29-C78E95227884}"/>
            </c:ext>
          </c:extLst>
        </c:ser>
        <c:ser>
          <c:idx val="6"/>
          <c:order val="5"/>
          <c:tx>
            <c:strRef>
              <c:f>'D. inizio fine'!$A$184</c:f>
              <c:strCache>
                <c:ptCount val="1"/>
                <c:pt idx="0">
                  <c:v>Non applicabile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lumMod val="60000"/>
                    <a:shade val="51000"/>
                    <a:satMod val="130000"/>
                  </a:schemeClr>
                </a:gs>
                <a:gs pos="80000">
                  <a:schemeClr val="accent1">
                    <a:lumMod val="60000"/>
                    <a:shade val="93000"/>
                    <a:satMod val="130000"/>
                  </a:schemeClr>
                </a:gs>
                <a:gs pos="100000">
                  <a:schemeClr val="accent1">
                    <a:lumMod val="60000"/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fine'!$B$184:$BR$184</c:f>
              <c:numCache>
                <c:formatCode>0.0%</c:formatCode>
                <c:ptCount val="1"/>
                <c:pt idx="0">
                  <c:v>4.7E-2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3977-44FA-AA29-C78E9522788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78034048"/>
        <c:axId val="78035584"/>
      </c:barChart>
      <c:catAx>
        <c:axId val="7803404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78035584"/>
        <c:crosses val="autoZero"/>
        <c:auto val="1"/>
        <c:lblAlgn val="ctr"/>
        <c:lblOffset val="100"/>
        <c:noMultiLvlLbl val="0"/>
      </c:catAx>
      <c:valAx>
        <c:axId val="7803558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780340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8073877074171516"/>
          <c:y val="0.1526340193391319"/>
          <c:w val="0.20961104831739216"/>
          <c:h val="0.7592790337827490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4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/>
              <a:t>LIVELLO DI SODDISFAZIONE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'[domande 6 e 15 post covid_rev03.06.xlsx]Foglio1'!$C$26</c:f>
              <c:strCache>
                <c:ptCount val="1"/>
                <c:pt idx="0">
                  <c:v>pienamente soddisfatto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'[domande 6 e 15 post covid_rev03.06.xlsx]Foglio1'!$B$27:$B$29</c:f>
              <c:strCache>
                <c:ptCount val="3"/>
                <c:pt idx="0">
                  <c:v>capacità organizzativa</c:v>
                </c:pt>
                <c:pt idx="1">
                  <c:v>aiutare a superare i conflitti</c:v>
                </c:pt>
                <c:pt idx="2">
                  <c:v>favorire la condivisione delle linee guida del servizio</c:v>
                </c:pt>
              </c:strCache>
            </c:strRef>
          </c:cat>
          <c:val>
            <c:numRef>
              <c:f>'[domande 6 e 15 post covid_rev03.06.xlsx]Foglio1'!$C$27:$C$29</c:f>
              <c:numCache>
                <c:formatCode>0%</c:formatCode>
                <c:ptCount val="3"/>
                <c:pt idx="0">
                  <c:v>0.20300000000000001</c:v>
                </c:pt>
                <c:pt idx="1">
                  <c:v>0.19</c:v>
                </c:pt>
                <c:pt idx="2">
                  <c:v>0.19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5A5-434A-AE3E-946FBFE9D373}"/>
            </c:ext>
          </c:extLst>
        </c:ser>
        <c:ser>
          <c:idx val="1"/>
          <c:order val="1"/>
          <c:tx>
            <c:strRef>
              <c:f>'[domande 6 e 15 post covid_rev03.06.xlsx]Foglio1'!$D$26</c:f>
              <c:strCache>
                <c:ptCount val="1"/>
                <c:pt idx="0">
                  <c:v>soddisfatto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'[domande 6 e 15 post covid_rev03.06.xlsx]Foglio1'!$B$27:$B$29</c:f>
              <c:strCache>
                <c:ptCount val="3"/>
                <c:pt idx="0">
                  <c:v>capacità organizzativa</c:v>
                </c:pt>
                <c:pt idx="1">
                  <c:v>aiutare a superare i conflitti</c:v>
                </c:pt>
                <c:pt idx="2">
                  <c:v>favorire la condivisione delle linee guida del servizio</c:v>
                </c:pt>
              </c:strCache>
            </c:strRef>
          </c:cat>
          <c:val>
            <c:numRef>
              <c:f>'[domande 6 e 15 post covid_rev03.06.xlsx]Foglio1'!$D$27:$D$29</c:f>
              <c:numCache>
                <c:formatCode>0%</c:formatCode>
                <c:ptCount val="3"/>
                <c:pt idx="0">
                  <c:v>0.45300000000000001</c:v>
                </c:pt>
                <c:pt idx="1">
                  <c:v>0.34899999999999998</c:v>
                </c:pt>
                <c:pt idx="2">
                  <c:v>0.39700000000000002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05A5-434A-AE3E-946FBFE9D373}"/>
            </c:ext>
          </c:extLst>
        </c:ser>
        <c:ser>
          <c:idx val="2"/>
          <c:order val="2"/>
          <c:tx>
            <c:strRef>
              <c:f>'[domande 6 e 15 post covid_rev03.06.xlsx]Foglio1'!$E$26</c:f>
              <c:strCache>
                <c:ptCount val="1"/>
                <c:pt idx="0">
                  <c:v>poco soddisfatto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'[domande 6 e 15 post covid_rev03.06.xlsx]Foglio1'!$B$27:$B$29</c:f>
              <c:strCache>
                <c:ptCount val="3"/>
                <c:pt idx="0">
                  <c:v>capacità organizzativa</c:v>
                </c:pt>
                <c:pt idx="1">
                  <c:v>aiutare a superare i conflitti</c:v>
                </c:pt>
                <c:pt idx="2">
                  <c:v>favorire la condivisione delle linee guida del servizio</c:v>
                </c:pt>
              </c:strCache>
            </c:strRef>
          </c:cat>
          <c:val>
            <c:numRef>
              <c:f>'[domande 6 e 15 post covid_rev03.06.xlsx]Foglio1'!$E$27:$E$29</c:f>
              <c:numCache>
                <c:formatCode>0%</c:formatCode>
                <c:ptCount val="3"/>
                <c:pt idx="0">
                  <c:v>0.17199999999999999</c:v>
                </c:pt>
                <c:pt idx="1">
                  <c:v>0.27</c:v>
                </c:pt>
                <c:pt idx="2">
                  <c:v>0.27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05A5-434A-AE3E-946FBFE9D373}"/>
            </c:ext>
          </c:extLst>
        </c:ser>
        <c:ser>
          <c:idx val="3"/>
          <c:order val="3"/>
          <c:tx>
            <c:strRef>
              <c:f>'[domande 6 e 15 post covid_rev03.06.xlsx]Foglio1'!$F$26</c:f>
              <c:strCache>
                <c:ptCount val="1"/>
                <c:pt idx="0">
                  <c:v>insoddisfatto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'[domande 6 e 15 post covid_rev03.06.xlsx]Foglio1'!$B$27:$B$29</c:f>
              <c:strCache>
                <c:ptCount val="3"/>
                <c:pt idx="0">
                  <c:v>capacità organizzativa</c:v>
                </c:pt>
                <c:pt idx="1">
                  <c:v>aiutare a superare i conflitti</c:v>
                </c:pt>
                <c:pt idx="2">
                  <c:v>favorire la condivisione delle linee guida del servizio</c:v>
                </c:pt>
              </c:strCache>
            </c:strRef>
          </c:cat>
          <c:val>
            <c:numRef>
              <c:f>'[domande 6 e 15 post covid_rev03.06.xlsx]Foglio1'!$F$27:$F$29</c:f>
              <c:numCache>
                <c:formatCode>0%</c:formatCode>
                <c:ptCount val="3"/>
                <c:pt idx="0">
                  <c:v>0.109</c:v>
                </c:pt>
                <c:pt idx="1">
                  <c:v>7.9000000000000001E-2</c:v>
                </c:pt>
                <c:pt idx="2">
                  <c:v>6.3E-2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05A5-434A-AE3E-946FBFE9D373}"/>
            </c:ext>
          </c:extLst>
        </c:ser>
        <c:ser>
          <c:idx val="4"/>
          <c:order val="4"/>
          <c:tx>
            <c:strRef>
              <c:f>'[domande 6 e 15 post covid_rev03.06.xlsx]Foglio1'!$G$26</c:f>
              <c:strCache>
                <c:ptCount val="1"/>
                <c:pt idx="0">
                  <c:v>molto insoddisfatto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'[domande 6 e 15 post covid_rev03.06.xlsx]Foglio1'!$B$27:$B$29</c:f>
              <c:strCache>
                <c:ptCount val="3"/>
                <c:pt idx="0">
                  <c:v>capacità organizzativa</c:v>
                </c:pt>
                <c:pt idx="1">
                  <c:v>aiutare a superare i conflitti</c:v>
                </c:pt>
                <c:pt idx="2">
                  <c:v>favorire la condivisione delle linee guida del servizio</c:v>
                </c:pt>
              </c:strCache>
            </c:strRef>
          </c:cat>
          <c:val>
            <c:numRef>
              <c:f>'[domande 6 e 15 post covid_rev03.06.xlsx]Foglio1'!$G$27:$G$29</c:f>
              <c:numCache>
                <c:formatCode>0%</c:formatCode>
                <c:ptCount val="3"/>
                <c:pt idx="0">
                  <c:v>6.3E-2</c:v>
                </c:pt>
                <c:pt idx="1">
                  <c:v>0.111</c:v>
                </c:pt>
                <c:pt idx="2">
                  <c:v>7.9000000000000001E-2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05A5-434A-AE3E-946FBFE9D373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78142848"/>
        <c:axId val="78161024"/>
      </c:barChart>
      <c:catAx>
        <c:axId val="781428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78161024"/>
        <c:crosses val="autoZero"/>
        <c:auto val="1"/>
        <c:lblAlgn val="ctr"/>
        <c:lblOffset val="100"/>
        <c:noMultiLvlLbl val="0"/>
      </c:catAx>
      <c:valAx>
        <c:axId val="781610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781428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5129581844161542"/>
          <c:y val="0.11798281574578579"/>
          <c:w val="0.238147559411478"/>
          <c:h val="0.7287498053799815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b="1"/>
      </a:pPr>
      <a:endParaRPr lang="it-IT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4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/>
              <a:t>Usando un punteggio (da 0 a 10) che voto darebbe alla sua soddisfazione lavorativa?)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'D. inizio fine'!$A$226</c:f>
              <c:strCache>
                <c:ptCount val="1"/>
                <c:pt idx="0">
                  <c:v>UNO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fine'!$B$226:$BR$226</c:f>
              <c:numCache>
                <c:formatCode>0.0%</c:formatCode>
                <c:ptCount val="1"/>
                <c:pt idx="0">
                  <c:v>3.125E-2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702-4DE8-A468-E0C850ACA9A7}"/>
            </c:ext>
          </c:extLst>
        </c:ser>
        <c:ser>
          <c:idx val="1"/>
          <c:order val="1"/>
          <c:tx>
            <c:strRef>
              <c:f>'D. inizio fine'!$A$227</c:f>
              <c:strCache>
                <c:ptCount val="1"/>
                <c:pt idx="0">
                  <c:v>DUE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fine'!$B$227:$BR$227</c:f>
              <c:numCache>
                <c:formatCode>0.0%</c:formatCode>
                <c:ptCount val="1"/>
                <c:pt idx="0">
                  <c:v>1.5625E-2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C702-4DE8-A468-E0C850ACA9A7}"/>
            </c:ext>
          </c:extLst>
        </c:ser>
        <c:ser>
          <c:idx val="2"/>
          <c:order val="2"/>
          <c:tx>
            <c:strRef>
              <c:f>'D. inizio fine'!$A$228</c:f>
              <c:strCache>
                <c:ptCount val="1"/>
                <c:pt idx="0">
                  <c:v>TRE 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fine'!$B$228:$BR$228</c:f>
              <c:numCache>
                <c:formatCode>0.0%</c:formatCode>
                <c:ptCount val="1"/>
                <c:pt idx="0">
                  <c:v>1.5625E-2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C702-4DE8-A468-E0C850ACA9A7}"/>
            </c:ext>
          </c:extLst>
        </c:ser>
        <c:ser>
          <c:idx val="3"/>
          <c:order val="3"/>
          <c:tx>
            <c:strRef>
              <c:f>'D. inizio fine'!$A$229</c:f>
              <c:strCache>
                <c:ptCount val="1"/>
                <c:pt idx="0">
                  <c:v>QUATTRO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hade val="51000"/>
                    <a:satMod val="130000"/>
                  </a:schemeClr>
                </a:gs>
                <a:gs pos="80000">
                  <a:schemeClr val="accent4">
                    <a:shade val="93000"/>
                    <a:satMod val="130000"/>
                  </a:schemeClr>
                </a:gs>
                <a:gs pos="100000">
                  <a:schemeClr val="accent4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fine'!$B$229:$BR$229</c:f>
              <c:numCache>
                <c:formatCode>0.0%</c:formatCode>
                <c:ptCount val="1"/>
                <c:pt idx="0">
                  <c:v>7.8125E-2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C702-4DE8-A468-E0C850ACA9A7}"/>
            </c:ext>
          </c:extLst>
        </c:ser>
        <c:ser>
          <c:idx val="4"/>
          <c:order val="4"/>
          <c:tx>
            <c:strRef>
              <c:f>'D. inizio fine'!$A$230</c:f>
              <c:strCache>
                <c:ptCount val="1"/>
                <c:pt idx="0">
                  <c:v>CINQUE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fine'!$B$230:$BR$230</c:f>
              <c:numCache>
                <c:formatCode>0.0%</c:formatCode>
                <c:ptCount val="1"/>
                <c:pt idx="0">
                  <c:v>0.203125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C702-4DE8-A468-E0C850ACA9A7}"/>
            </c:ext>
          </c:extLst>
        </c:ser>
        <c:ser>
          <c:idx val="5"/>
          <c:order val="5"/>
          <c:tx>
            <c:strRef>
              <c:f>'D. inizio fine'!$A$231</c:f>
              <c:strCache>
                <c:ptCount val="1"/>
                <c:pt idx="0">
                  <c:v>SEI 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shade val="51000"/>
                    <a:satMod val="130000"/>
                  </a:schemeClr>
                </a:gs>
                <a:gs pos="80000">
                  <a:schemeClr val="accent6">
                    <a:shade val="93000"/>
                    <a:satMod val="130000"/>
                  </a:schemeClr>
                </a:gs>
                <a:gs pos="100000">
                  <a:schemeClr val="accent6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fine'!$B$231:$BR$231</c:f>
              <c:numCache>
                <c:formatCode>0.0%</c:formatCode>
                <c:ptCount val="1"/>
                <c:pt idx="0">
                  <c:v>0.15625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C702-4DE8-A468-E0C850ACA9A7}"/>
            </c:ext>
          </c:extLst>
        </c:ser>
        <c:ser>
          <c:idx val="6"/>
          <c:order val="6"/>
          <c:tx>
            <c:strRef>
              <c:f>'D. inizio fine'!$A$232</c:f>
              <c:strCache>
                <c:ptCount val="1"/>
                <c:pt idx="0">
                  <c:v>SETTE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lumMod val="60000"/>
                    <a:shade val="51000"/>
                    <a:satMod val="130000"/>
                  </a:schemeClr>
                </a:gs>
                <a:gs pos="80000">
                  <a:schemeClr val="accent1">
                    <a:lumMod val="60000"/>
                    <a:shade val="93000"/>
                    <a:satMod val="130000"/>
                  </a:schemeClr>
                </a:gs>
                <a:gs pos="100000">
                  <a:schemeClr val="accent1">
                    <a:lumMod val="60000"/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fine'!$B$232:$BR$232</c:f>
              <c:numCache>
                <c:formatCode>0.0%</c:formatCode>
                <c:ptCount val="1"/>
                <c:pt idx="0">
                  <c:v>0.234375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C702-4DE8-A468-E0C850ACA9A7}"/>
            </c:ext>
          </c:extLst>
        </c:ser>
        <c:ser>
          <c:idx val="7"/>
          <c:order val="7"/>
          <c:tx>
            <c:strRef>
              <c:f>'D. inizio fine'!$A$233</c:f>
              <c:strCache>
                <c:ptCount val="1"/>
                <c:pt idx="0">
                  <c:v>OTTO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lumMod val="60000"/>
                    <a:shade val="51000"/>
                    <a:satMod val="130000"/>
                  </a:schemeClr>
                </a:gs>
                <a:gs pos="80000">
                  <a:schemeClr val="accent2">
                    <a:lumMod val="60000"/>
                    <a:shade val="93000"/>
                    <a:satMod val="130000"/>
                  </a:schemeClr>
                </a:gs>
                <a:gs pos="100000">
                  <a:schemeClr val="accent2">
                    <a:lumMod val="60000"/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fine'!$B$233:$BR$233</c:f>
              <c:numCache>
                <c:formatCode>0.0%</c:formatCode>
                <c:ptCount val="1"/>
                <c:pt idx="0">
                  <c:v>0.15625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C702-4DE8-A468-E0C850ACA9A7}"/>
            </c:ext>
          </c:extLst>
        </c:ser>
        <c:ser>
          <c:idx val="8"/>
          <c:order val="8"/>
          <c:tx>
            <c:strRef>
              <c:f>'D. inizio fine'!$A$234</c:f>
              <c:strCache>
                <c:ptCount val="1"/>
                <c:pt idx="0">
                  <c:v>NOVE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lumMod val="60000"/>
                    <a:shade val="51000"/>
                    <a:satMod val="130000"/>
                  </a:schemeClr>
                </a:gs>
                <a:gs pos="80000">
                  <a:schemeClr val="accent3">
                    <a:lumMod val="60000"/>
                    <a:shade val="93000"/>
                    <a:satMod val="130000"/>
                  </a:schemeClr>
                </a:gs>
                <a:gs pos="100000">
                  <a:schemeClr val="accent3">
                    <a:lumMod val="60000"/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fine'!$B$234:$BR$234</c:f>
              <c:numCache>
                <c:formatCode>0.0%</c:formatCode>
                <c:ptCount val="1"/>
                <c:pt idx="0">
                  <c:v>7.8125E-2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C702-4DE8-A468-E0C850ACA9A7}"/>
            </c:ext>
          </c:extLst>
        </c:ser>
        <c:ser>
          <c:idx val="9"/>
          <c:order val="9"/>
          <c:tx>
            <c:strRef>
              <c:f>'D. inizio fine'!$A$235</c:f>
              <c:strCache>
                <c:ptCount val="1"/>
                <c:pt idx="0">
                  <c:v>DIECI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lumMod val="60000"/>
                    <a:shade val="51000"/>
                    <a:satMod val="130000"/>
                  </a:schemeClr>
                </a:gs>
                <a:gs pos="80000">
                  <a:schemeClr val="accent4">
                    <a:lumMod val="60000"/>
                    <a:shade val="93000"/>
                    <a:satMod val="130000"/>
                  </a:schemeClr>
                </a:gs>
                <a:gs pos="100000">
                  <a:schemeClr val="accent4">
                    <a:lumMod val="60000"/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fine'!$B$235:$BR$235</c:f>
              <c:numCache>
                <c:formatCode>0.0%</c:formatCode>
                <c:ptCount val="1"/>
                <c:pt idx="0">
                  <c:v>3.125E-2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9-C702-4DE8-A468-E0C850ACA9A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79476992"/>
        <c:axId val="79478784"/>
      </c:barChart>
      <c:catAx>
        <c:axId val="7947699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79478784"/>
        <c:crosses val="autoZero"/>
        <c:auto val="1"/>
        <c:lblAlgn val="ctr"/>
        <c:lblOffset val="100"/>
        <c:noMultiLvlLbl val="0"/>
      </c:catAx>
      <c:valAx>
        <c:axId val="7947878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794769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91079355080614921"/>
          <c:y val="0.11101635372501516"/>
          <c:w val="8.0063592050993629E-2"/>
          <c:h val="0.8254465824907979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 b="1"/>
      </a:pPr>
      <a:endParaRPr lang="it-IT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/>
              <a:t> Il mio lavoro mi mette in situazioni di difficoltà dal punto di vista emotivo.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'D. inizio fine'!$A$232</c:f>
              <c:strCache>
                <c:ptCount val="1"/>
                <c:pt idx="0">
                  <c:v>Mai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fine'!$B$232:$BR$232</c:f>
              <c:numCache>
                <c:formatCode>0.0%</c:formatCode>
                <c:ptCount val="1"/>
                <c:pt idx="0">
                  <c:v>0.27700000000000002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A2F-4191-932C-D2F44EC5443B}"/>
            </c:ext>
          </c:extLst>
        </c:ser>
        <c:ser>
          <c:idx val="1"/>
          <c:order val="1"/>
          <c:tx>
            <c:strRef>
              <c:f>'D. inizio fine'!$A$233</c:f>
              <c:strCache>
                <c:ptCount val="1"/>
                <c:pt idx="0">
                  <c:v>Quasi mai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fine'!$B$233:$BR$233</c:f>
              <c:numCache>
                <c:formatCode>0.0%</c:formatCode>
                <c:ptCount val="1"/>
                <c:pt idx="0">
                  <c:v>0.215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DA2F-4191-932C-D2F44EC5443B}"/>
            </c:ext>
          </c:extLst>
        </c:ser>
        <c:ser>
          <c:idx val="2"/>
          <c:order val="2"/>
          <c:tx>
            <c:strRef>
              <c:f>'D. inizio fine'!$A$234</c:f>
              <c:strCache>
                <c:ptCount val="1"/>
                <c:pt idx="0">
                  <c:v>Solo in certe occasioni 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fine'!$B$234:$BR$234</c:f>
              <c:numCache>
                <c:formatCode>0.0%</c:formatCode>
                <c:ptCount val="1"/>
                <c:pt idx="0">
                  <c:v>0.246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DA2F-4191-932C-D2F44EC5443B}"/>
            </c:ext>
          </c:extLst>
        </c:ser>
        <c:ser>
          <c:idx val="3"/>
          <c:order val="3"/>
          <c:tx>
            <c:strRef>
              <c:f>'D. inizio fine'!$A$235</c:f>
              <c:strCache>
                <c:ptCount val="1"/>
                <c:pt idx="0">
                  <c:v>Spesso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hade val="51000"/>
                    <a:satMod val="130000"/>
                  </a:schemeClr>
                </a:gs>
                <a:gs pos="80000">
                  <a:schemeClr val="accent4">
                    <a:shade val="93000"/>
                    <a:satMod val="130000"/>
                  </a:schemeClr>
                </a:gs>
                <a:gs pos="100000">
                  <a:schemeClr val="accent4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fine'!$B$235:$BR$235</c:f>
              <c:numCache>
                <c:formatCode>0.0%</c:formatCode>
                <c:ptCount val="1"/>
                <c:pt idx="0">
                  <c:v>0.23100000000000001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DA2F-4191-932C-D2F44EC5443B}"/>
            </c:ext>
          </c:extLst>
        </c:ser>
        <c:ser>
          <c:idx val="5"/>
          <c:order val="4"/>
          <c:tx>
            <c:strRef>
              <c:f>'D. inizio fine'!$A$236</c:f>
              <c:strCache>
                <c:ptCount val="1"/>
                <c:pt idx="0">
                  <c:v>Sempre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shade val="51000"/>
                    <a:satMod val="130000"/>
                  </a:schemeClr>
                </a:gs>
                <a:gs pos="80000">
                  <a:schemeClr val="accent6">
                    <a:shade val="93000"/>
                    <a:satMod val="130000"/>
                  </a:schemeClr>
                </a:gs>
                <a:gs pos="100000">
                  <a:schemeClr val="accent6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fine'!$B$236:$BR$236</c:f>
              <c:numCache>
                <c:formatCode>0.0%</c:formatCode>
                <c:ptCount val="1"/>
                <c:pt idx="0">
                  <c:v>3.1E-2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DA2F-4191-932C-D2F44EC5443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84529536"/>
        <c:axId val="84531072"/>
      </c:barChart>
      <c:catAx>
        <c:axId val="8452953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84531072"/>
        <c:crosses val="autoZero"/>
        <c:auto val="1"/>
        <c:lblAlgn val="ctr"/>
        <c:lblOffset val="100"/>
        <c:noMultiLvlLbl val="0"/>
      </c:catAx>
      <c:valAx>
        <c:axId val="8453107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845295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6301488404765938"/>
          <c:y val="0.20222522480547919"/>
          <c:w val="0.22655486680626594"/>
          <c:h val="0.7140505365823355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/>
              <a:t>Il mio lavoro è emotivamente molto impegnativo.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'D. inizio fine'!$A$241</c:f>
              <c:strCache>
                <c:ptCount val="1"/>
                <c:pt idx="0">
                  <c:v>Mai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fine'!$B$241:$BR$241</c:f>
              <c:numCache>
                <c:formatCode>0.0%</c:formatCode>
                <c:ptCount val="1"/>
                <c:pt idx="0">
                  <c:v>0.246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511-45CC-8247-9F4A94EA49BE}"/>
            </c:ext>
          </c:extLst>
        </c:ser>
        <c:ser>
          <c:idx val="1"/>
          <c:order val="1"/>
          <c:tx>
            <c:strRef>
              <c:f>'D. inizio fine'!$A$242</c:f>
              <c:strCache>
                <c:ptCount val="1"/>
                <c:pt idx="0">
                  <c:v>Quasi mai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fine'!$B$242:$BR$242</c:f>
              <c:numCache>
                <c:formatCode>0.0%</c:formatCode>
                <c:ptCount val="1"/>
                <c:pt idx="0">
                  <c:v>0.154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2511-45CC-8247-9F4A94EA49BE}"/>
            </c:ext>
          </c:extLst>
        </c:ser>
        <c:ser>
          <c:idx val="2"/>
          <c:order val="2"/>
          <c:tx>
            <c:strRef>
              <c:f>'D. inizio fine'!$A$243</c:f>
              <c:strCache>
                <c:ptCount val="1"/>
                <c:pt idx="0">
                  <c:v>Solo in certe occasioni 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fine'!$B$243:$BR$243</c:f>
              <c:numCache>
                <c:formatCode>0.0%</c:formatCode>
                <c:ptCount val="1"/>
                <c:pt idx="0">
                  <c:v>0.308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2511-45CC-8247-9F4A94EA49BE}"/>
            </c:ext>
          </c:extLst>
        </c:ser>
        <c:ser>
          <c:idx val="3"/>
          <c:order val="3"/>
          <c:tx>
            <c:strRef>
              <c:f>'D. inizio fine'!$A$244</c:f>
              <c:strCache>
                <c:ptCount val="1"/>
                <c:pt idx="0">
                  <c:v>Spesso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lumMod val="60000"/>
                    <a:shade val="51000"/>
                    <a:satMod val="130000"/>
                  </a:schemeClr>
                </a:gs>
                <a:gs pos="80000">
                  <a:schemeClr val="accent1">
                    <a:lumMod val="60000"/>
                    <a:shade val="93000"/>
                    <a:satMod val="130000"/>
                  </a:schemeClr>
                </a:gs>
                <a:gs pos="100000">
                  <a:schemeClr val="accent1">
                    <a:lumMod val="60000"/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fine'!$B$244:$BR$244</c:f>
              <c:numCache>
                <c:formatCode>0.0%</c:formatCode>
                <c:ptCount val="1"/>
                <c:pt idx="0">
                  <c:v>0.23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2511-45CC-8247-9F4A94EA49BE}"/>
            </c:ext>
          </c:extLst>
        </c:ser>
        <c:ser>
          <c:idx val="5"/>
          <c:order val="4"/>
          <c:tx>
            <c:strRef>
              <c:f>'D. inizio fine'!$A$245</c:f>
              <c:strCache>
                <c:ptCount val="1"/>
                <c:pt idx="0">
                  <c:v>Sempre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lumMod val="60000"/>
                    <a:shade val="51000"/>
                    <a:satMod val="130000"/>
                  </a:schemeClr>
                </a:gs>
                <a:gs pos="80000">
                  <a:schemeClr val="accent5">
                    <a:lumMod val="60000"/>
                    <a:shade val="93000"/>
                    <a:satMod val="130000"/>
                  </a:schemeClr>
                </a:gs>
                <a:gs pos="100000">
                  <a:schemeClr val="accent5">
                    <a:lumMod val="60000"/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fine'!$B$245:$BR$245</c:f>
              <c:numCache>
                <c:formatCode>0.0%</c:formatCode>
                <c:ptCount val="1"/>
                <c:pt idx="0">
                  <c:v>6.2E-2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2511-45CC-8247-9F4A94EA49B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84859136"/>
        <c:axId val="84561920"/>
      </c:barChart>
      <c:catAx>
        <c:axId val="8485913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84561920"/>
        <c:crosses val="autoZero"/>
        <c:auto val="1"/>
        <c:lblAlgn val="ctr"/>
        <c:lblOffset val="100"/>
        <c:noMultiLvlLbl val="0"/>
      </c:catAx>
      <c:valAx>
        <c:axId val="8456192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848591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925027864667602"/>
          <c:y val="0.11339762247753543"/>
          <c:w val="0.19836479344191565"/>
          <c:h val="0.7908485384760712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4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/>
              <a:t>Qual è il suo giudizio sugli spazi a disposizione per svolgere la sua attività?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'D. inizio fine'!$A$11</c:f>
              <c:strCache>
                <c:ptCount val="1"/>
                <c:pt idx="0">
                  <c:v>Non sufficiente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fine'!$B$11:$BR$11</c:f>
              <c:numCache>
                <c:formatCode>0.0%</c:formatCode>
                <c:ptCount val="1"/>
                <c:pt idx="0">
                  <c:v>8.9552238805970144E-2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0ED-4B75-95D9-24D5932D0278}"/>
            </c:ext>
          </c:extLst>
        </c:ser>
        <c:ser>
          <c:idx val="1"/>
          <c:order val="1"/>
          <c:tx>
            <c:strRef>
              <c:f>'D. inizio fine'!$A$12</c:f>
              <c:strCache>
                <c:ptCount val="1"/>
                <c:pt idx="0">
                  <c:v>Mediocre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fine'!$B$12:$BR$12</c:f>
              <c:numCache>
                <c:formatCode>0.0%</c:formatCode>
                <c:ptCount val="1"/>
                <c:pt idx="0">
                  <c:v>0.14925373134328357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50ED-4B75-95D9-24D5932D0278}"/>
            </c:ext>
          </c:extLst>
        </c:ser>
        <c:ser>
          <c:idx val="2"/>
          <c:order val="2"/>
          <c:tx>
            <c:strRef>
              <c:f>'D. inizio fine'!$A$13</c:f>
              <c:strCache>
                <c:ptCount val="1"/>
                <c:pt idx="0">
                  <c:v>Accettabile 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fine'!$B$13:$BR$13</c:f>
              <c:numCache>
                <c:formatCode>0.0%</c:formatCode>
                <c:ptCount val="1"/>
                <c:pt idx="0">
                  <c:v>0.38805970149253732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50ED-4B75-95D9-24D5932D0278}"/>
            </c:ext>
          </c:extLst>
        </c:ser>
        <c:ser>
          <c:idx val="3"/>
          <c:order val="3"/>
          <c:tx>
            <c:strRef>
              <c:f>'D. inizio fine'!$A$14</c:f>
              <c:strCache>
                <c:ptCount val="1"/>
                <c:pt idx="0">
                  <c:v>Discreto 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hade val="51000"/>
                    <a:satMod val="130000"/>
                  </a:schemeClr>
                </a:gs>
                <a:gs pos="80000">
                  <a:schemeClr val="accent4">
                    <a:shade val="93000"/>
                    <a:satMod val="130000"/>
                  </a:schemeClr>
                </a:gs>
                <a:gs pos="100000">
                  <a:schemeClr val="accent4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fine'!$B$14:$BR$14</c:f>
              <c:numCache>
                <c:formatCode>0.0%</c:formatCode>
                <c:ptCount val="1"/>
                <c:pt idx="0">
                  <c:v>0.26865671641791045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50ED-4B75-95D9-24D5932D0278}"/>
            </c:ext>
          </c:extLst>
        </c:ser>
        <c:ser>
          <c:idx val="4"/>
          <c:order val="4"/>
          <c:tx>
            <c:strRef>
              <c:f>'D. inizio fine'!$A$15</c:f>
              <c:strCache>
                <c:ptCount val="1"/>
                <c:pt idx="0">
                  <c:v>Buono con qualche eccezione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fine'!$B$15:$BR$15</c:f>
              <c:numCache>
                <c:formatCode>0.0%</c:formatCode>
                <c:ptCount val="1"/>
                <c:pt idx="0">
                  <c:v>0.1044776119402985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50ED-4B75-95D9-24D5932D0278}"/>
            </c:ext>
          </c:extLst>
        </c:ser>
        <c:ser>
          <c:idx val="5"/>
          <c:order val="5"/>
          <c:tx>
            <c:strRef>
              <c:f>'D. inizio fine'!$A$16</c:f>
              <c:strCache>
                <c:ptCount val="1"/>
                <c:pt idx="0">
                  <c:v>Ottimo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shade val="51000"/>
                    <a:satMod val="130000"/>
                  </a:schemeClr>
                </a:gs>
                <a:gs pos="80000">
                  <a:schemeClr val="accent6">
                    <a:shade val="93000"/>
                    <a:satMod val="130000"/>
                  </a:schemeClr>
                </a:gs>
                <a:gs pos="100000">
                  <a:schemeClr val="accent6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fine'!$B$16:$BR$16</c:f>
              <c:numCache>
                <c:formatCode>0.0%</c:formatCode>
                <c:ptCount val="1"/>
                <c:pt idx="0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50ED-4B75-95D9-24D5932D027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15"/>
        <c:overlap val="-20"/>
        <c:axId val="46330240"/>
        <c:axId val="46331776"/>
      </c:barChart>
      <c:catAx>
        <c:axId val="4633024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46331776"/>
        <c:crosses val="autoZero"/>
        <c:auto val="1"/>
        <c:lblAlgn val="ctr"/>
        <c:lblOffset val="100"/>
        <c:noMultiLvlLbl val="0"/>
      </c:catAx>
      <c:valAx>
        <c:axId val="4633177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463302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9614235482015661"/>
          <c:y val="0.14625888867912656"/>
          <c:w val="0.19445693896721028"/>
          <c:h val="0.7750828380410511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 b="1"/>
      </a:pPr>
      <a:endParaRPr lang="it-IT"/>
    </a:p>
  </c:tx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/>
              <a:t>Mi sento sfinito al termine della giornata.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'D. inizio fine'!$A$250</c:f>
              <c:strCache>
                <c:ptCount val="1"/>
                <c:pt idx="0">
                  <c:v>Mai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fine'!$B$250:$BR$250</c:f>
              <c:numCache>
                <c:formatCode>0.0%</c:formatCode>
                <c:ptCount val="1"/>
                <c:pt idx="0">
                  <c:v>6.2E-2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F54-46D2-9B56-2FF9EB0229D3}"/>
            </c:ext>
          </c:extLst>
        </c:ser>
        <c:ser>
          <c:idx val="1"/>
          <c:order val="1"/>
          <c:tx>
            <c:strRef>
              <c:f>'D. inizio fine'!$A$251</c:f>
              <c:strCache>
                <c:ptCount val="1"/>
                <c:pt idx="0">
                  <c:v>Quasi mai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fine'!$B$251:$BR$251</c:f>
              <c:numCache>
                <c:formatCode>0.0%</c:formatCode>
                <c:ptCount val="1"/>
                <c:pt idx="0">
                  <c:v>0.123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F54-46D2-9B56-2FF9EB0229D3}"/>
            </c:ext>
          </c:extLst>
        </c:ser>
        <c:ser>
          <c:idx val="2"/>
          <c:order val="2"/>
          <c:tx>
            <c:strRef>
              <c:f>'D. inizio fine'!$A$252</c:f>
              <c:strCache>
                <c:ptCount val="1"/>
                <c:pt idx="0">
                  <c:v>Solo in certe occasioni 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fine'!$B$252:$BR$252</c:f>
              <c:numCache>
                <c:formatCode>0.0%</c:formatCode>
                <c:ptCount val="1"/>
                <c:pt idx="0">
                  <c:v>0.308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EF54-46D2-9B56-2FF9EB0229D3}"/>
            </c:ext>
          </c:extLst>
        </c:ser>
        <c:ser>
          <c:idx val="3"/>
          <c:order val="3"/>
          <c:tx>
            <c:strRef>
              <c:f>'D. inizio fine'!$A$253</c:f>
              <c:strCache>
                <c:ptCount val="1"/>
                <c:pt idx="0">
                  <c:v>Spesso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lumMod val="60000"/>
                    <a:shade val="51000"/>
                    <a:satMod val="130000"/>
                  </a:schemeClr>
                </a:gs>
                <a:gs pos="80000">
                  <a:schemeClr val="accent1">
                    <a:lumMod val="60000"/>
                    <a:shade val="93000"/>
                    <a:satMod val="130000"/>
                  </a:schemeClr>
                </a:gs>
                <a:gs pos="100000">
                  <a:schemeClr val="accent1">
                    <a:lumMod val="60000"/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fine'!$B$253:$BR$253</c:f>
              <c:numCache>
                <c:formatCode>0.0%</c:formatCode>
                <c:ptCount val="1"/>
                <c:pt idx="0">
                  <c:v>0.41499999999999998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EF54-46D2-9B56-2FF9EB0229D3}"/>
            </c:ext>
          </c:extLst>
        </c:ser>
        <c:ser>
          <c:idx val="5"/>
          <c:order val="4"/>
          <c:tx>
            <c:strRef>
              <c:f>'D. inizio fine'!$A$254</c:f>
              <c:strCache>
                <c:ptCount val="1"/>
                <c:pt idx="0">
                  <c:v>Sempre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lumMod val="60000"/>
                    <a:shade val="51000"/>
                    <a:satMod val="130000"/>
                  </a:schemeClr>
                </a:gs>
                <a:gs pos="80000">
                  <a:schemeClr val="accent5">
                    <a:lumMod val="60000"/>
                    <a:shade val="93000"/>
                    <a:satMod val="130000"/>
                  </a:schemeClr>
                </a:gs>
                <a:gs pos="100000">
                  <a:schemeClr val="accent5">
                    <a:lumMod val="60000"/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fine'!$B$254:$BR$254</c:f>
              <c:numCache>
                <c:formatCode>0.0%</c:formatCode>
                <c:ptCount val="1"/>
                <c:pt idx="0">
                  <c:v>9.1999999999999998E-2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EF54-46D2-9B56-2FF9EB0229D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84627840"/>
        <c:axId val="84629376"/>
      </c:barChart>
      <c:catAx>
        <c:axId val="8462784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84629376"/>
        <c:crosses val="autoZero"/>
        <c:auto val="1"/>
        <c:lblAlgn val="ctr"/>
        <c:lblOffset val="100"/>
        <c:noMultiLvlLbl val="0"/>
      </c:catAx>
      <c:valAx>
        <c:axId val="8462937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846278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8489046265666496"/>
          <c:y val="0.12720026501541676"/>
          <c:w val="0.20564208172203327"/>
          <c:h val="0.8142853502535484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/>
              <a:t> La mattina, al pensiero di un'altra giornata lavorativa da affrontare, mi sento già esausto.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'D. inizio fine'!$A$259</c:f>
              <c:strCache>
                <c:ptCount val="1"/>
                <c:pt idx="0">
                  <c:v>Mai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fine'!$B$259:$BR$259</c:f>
              <c:numCache>
                <c:formatCode>0.0%</c:formatCode>
                <c:ptCount val="1"/>
                <c:pt idx="0">
                  <c:v>0.23100000000000001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916-4B71-823D-C0A3F8645A00}"/>
            </c:ext>
          </c:extLst>
        </c:ser>
        <c:ser>
          <c:idx val="1"/>
          <c:order val="1"/>
          <c:tx>
            <c:strRef>
              <c:f>'D. inizio fine'!$A$260</c:f>
              <c:strCache>
                <c:ptCount val="1"/>
                <c:pt idx="0">
                  <c:v>Quasi mai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fine'!$B$260:$BR$260</c:f>
              <c:numCache>
                <c:formatCode>0.0%</c:formatCode>
                <c:ptCount val="1"/>
                <c:pt idx="0">
                  <c:v>0.23100000000000001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7916-4B71-823D-C0A3F8645A00}"/>
            </c:ext>
          </c:extLst>
        </c:ser>
        <c:ser>
          <c:idx val="2"/>
          <c:order val="2"/>
          <c:tx>
            <c:strRef>
              <c:f>'D. inizio fine'!$A$261</c:f>
              <c:strCache>
                <c:ptCount val="1"/>
                <c:pt idx="0">
                  <c:v>Solo in certe occasioni 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fine'!$B$261:$BR$261</c:f>
              <c:numCache>
                <c:formatCode>0.0%</c:formatCode>
                <c:ptCount val="1"/>
                <c:pt idx="0">
                  <c:v>0.23100000000000001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7916-4B71-823D-C0A3F8645A00}"/>
            </c:ext>
          </c:extLst>
        </c:ser>
        <c:ser>
          <c:idx val="3"/>
          <c:order val="3"/>
          <c:tx>
            <c:strRef>
              <c:f>'D. inizio fine'!$A$262</c:f>
              <c:strCache>
                <c:ptCount val="1"/>
                <c:pt idx="0">
                  <c:v>Spesso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hade val="51000"/>
                    <a:satMod val="130000"/>
                  </a:schemeClr>
                </a:gs>
                <a:gs pos="80000">
                  <a:schemeClr val="accent4">
                    <a:shade val="93000"/>
                    <a:satMod val="130000"/>
                  </a:schemeClr>
                </a:gs>
                <a:gs pos="100000">
                  <a:schemeClr val="accent4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fine'!$B$262:$BR$262</c:f>
              <c:numCache>
                <c:formatCode>0.0%</c:formatCode>
                <c:ptCount val="1"/>
                <c:pt idx="0">
                  <c:v>0.215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7916-4B71-823D-C0A3F8645A00}"/>
            </c:ext>
          </c:extLst>
        </c:ser>
        <c:ser>
          <c:idx val="5"/>
          <c:order val="4"/>
          <c:tx>
            <c:strRef>
              <c:f>'D. inizio fine'!$A$263</c:f>
              <c:strCache>
                <c:ptCount val="1"/>
                <c:pt idx="0">
                  <c:v>Sempre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shade val="51000"/>
                    <a:satMod val="130000"/>
                  </a:schemeClr>
                </a:gs>
                <a:gs pos="80000">
                  <a:schemeClr val="accent6">
                    <a:shade val="93000"/>
                    <a:satMod val="130000"/>
                  </a:schemeClr>
                </a:gs>
                <a:gs pos="100000">
                  <a:schemeClr val="accent6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fine'!$B$263:$BR$263</c:f>
              <c:numCache>
                <c:formatCode>0.0%</c:formatCode>
                <c:ptCount val="1"/>
                <c:pt idx="0">
                  <c:v>9.1999999999999998E-2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7916-4B71-823D-C0A3F8645A0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85158144"/>
        <c:axId val="85168128"/>
      </c:barChart>
      <c:catAx>
        <c:axId val="8515814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85168128"/>
        <c:crosses val="autoZero"/>
        <c:auto val="1"/>
        <c:lblAlgn val="ctr"/>
        <c:lblOffset val="100"/>
        <c:noMultiLvlLbl val="0"/>
      </c:catAx>
      <c:valAx>
        <c:axId val="8516812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851581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2571891557033628"/>
          <c:y val="0.20585492905340852"/>
          <c:w val="0.16434319623090593"/>
          <c:h val="0.6599631942558903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/>
              <a:t>Sento che ogni ora di lavoro è per me stancante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'D. inizio fine'!$A$268</c:f>
              <c:strCache>
                <c:ptCount val="1"/>
                <c:pt idx="0">
                  <c:v>Mai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fine'!$B$268:$BR$268</c:f>
              <c:numCache>
                <c:formatCode>0.0%</c:formatCode>
                <c:ptCount val="1"/>
                <c:pt idx="0">
                  <c:v>0.13800000000000001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952-4AD0-9E37-B200D3C7A2BC}"/>
            </c:ext>
          </c:extLst>
        </c:ser>
        <c:ser>
          <c:idx val="1"/>
          <c:order val="1"/>
          <c:tx>
            <c:strRef>
              <c:f>'D. inizio fine'!$A$269</c:f>
              <c:strCache>
                <c:ptCount val="1"/>
                <c:pt idx="0">
                  <c:v>Quasi mai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fine'!$B$269:$BR$269</c:f>
              <c:numCache>
                <c:formatCode>0.0%</c:formatCode>
                <c:ptCount val="1"/>
                <c:pt idx="0">
                  <c:v>0.23100000000000001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8952-4AD0-9E37-B200D3C7A2BC}"/>
            </c:ext>
          </c:extLst>
        </c:ser>
        <c:ser>
          <c:idx val="2"/>
          <c:order val="2"/>
          <c:tx>
            <c:strRef>
              <c:f>'D. inizio fine'!$A$270</c:f>
              <c:strCache>
                <c:ptCount val="1"/>
                <c:pt idx="0">
                  <c:v>Solo in certe occasioni 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fine'!$B$270:$BR$270</c:f>
              <c:numCache>
                <c:formatCode>0.0%</c:formatCode>
                <c:ptCount val="1"/>
                <c:pt idx="0">
                  <c:v>0.29199999999999998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8952-4AD0-9E37-B200D3C7A2BC}"/>
            </c:ext>
          </c:extLst>
        </c:ser>
        <c:ser>
          <c:idx val="3"/>
          <c:order val="3"/>
          <c:tx>
            <c:strRef>
              <c:f>'D. inizio fine'!$A$271</c:f>
              <c:strCache>
                <c:ptCount val="1"/>
                <c:pt idx="0">
                  <c:v>Spesso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hade val="51000"/>
                    <a:satMod val="130000"/>
                  </a:schemeClr>
                </a:gs>
                <a:gs pos="80000">
                  <a:schemeClr val="accent4">
                    <a:shade val="93000"/>
                    <a:satMod val="130000"/>
                  </a:schemeClr>
                </a:gs>
                <a:gs pos="100000">
                  <a:schemeClr val="accent4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fine'!$B$271:$BR$271</c:f>
              <c:numCache>
                <c:formatCode>0.0%</c:formatCode>
                <c:ptCount val="1"/>
                <c:pt idx="0">
                  <c:v>0.29299999999999998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8952-4AD0-9E37-B200D3C7A2BC}"/>
            </c:ext>
          </c:extLst>
        </c:ser>
        <c:ser>
          <c:idx val="5"/>
          <c:order val="4"/>
          <c:tx>
            <c:strRef>
              <c:f>'D. inizio fine'!$A$272</c:f>
              <c:strCache>
                <c:ptCount val="1"/>
                <c:pt idx="0">
                  <c:v>Sempre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shade val="51000"/>
                    <a:satMod val="130000"/>
                  </a:schemeClr>
                </a:gs>
                <a:gs pos="80000">
                  <a:schemeClr val="accent6">
                    <a:shade val="93000"/>
                    <a:satMod val="130000"/>
                  </a:schemeClr>
                </a:gs>
                <a:gs pos="100000">
                  <a:schemeClr val="accent6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fine'!$B$272:$BR$272</c:f>
              <c:numCache>
                <c:formatCode>0.0%</c:formatCode>
                <c:ptCount val="1"/>
                <c:pt idx="0">
                  <c:v>4.5999999999999999E-2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8952-4AD0-9E37-B200D3C7A2B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85275008"/>
        <c:axId val="85276544"/>
      </c:barChart>
      <c:catAx>
        <c:axId val="8527500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85276544"/>
        <c:crosses val="autoZero"/>
        <c:auto val="1"/>
        <c:lblAlgn val="ctr"/>
        <c:lblOffset val="100"/>
        <c:noMultiLvlLbl val="0"/>
      </c:catAx>
      <c:valAx>
        <c:axId val="8527654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852750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3705425078624329"/>
          <c:y val="0.11924369453818275"/>
          <c:w val="0.15365422659414238"/>
          <c:h val="0.785715785526809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/>
              <a:t>Mi sento frustato dal mio lavoro.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'D. inizio fine'!$A$277</c:f>
              <c:strCache>
                <c:ptCount val="1"/>
                <c:pt idx="0">
                  <c:v>Mai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fine'!$B$277:$BR$277</c:f>
              <c:numCache>
                <c:formatCode>0.0%</c:formatCode>
                <c:ptCount val="1"/>
                <c:pt idx="0">
                  <c:v>0.4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6E8-432E-B900-D9B0987B4CF7}"/>
            </c:ext>
          </c:extLst>
        </c:ser>
        <c:ser>
          <c:idx val="1"/>
          <c:order val="1"/>
          <c:tx>
            <c:strRef>
              <c:f>'D. inizio fine'!$A$278</c:f>
              <c:strCache>
                <c:ptCount val="1"/>
                <c:pt idx="0">
                  <c:v>Quasi mai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fine'!$B$278:$BR$278</c:f>
              <c:numCache>
                <c:formatCode>0.0%</c:formatCode>
                <c:ptCount val="1"/>
                <c:pt idx="0">
                  <c:v>0.13800000000000001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F6E8-432E-B900-D9B0987B4CF7}"/>
            </c:ext>
          </c:extLst>
        </c:ser>
        <c:ser>
          <c:idx val="2"/>
          <c:order val="2"/>
          <c:tx>
            <c:strRef>
              <c:f>'D. inizio fine'!$A$279</c:f>
              <c:strCache>
                <c:ptCount val="1"/>
                <c:pt idx="0">
                  <c:v>Solo in certe occasioni 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fine'!$B$279:$BR$279</c:f>
              <c:numCache>
                <c:formatCode>0.0%</c:formatCode>
                <c:ptCount val="1"/>
                <c:pt idx="0">
                  <c:v>0.16900000000000001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F6E8-432E-B900-D9B0987B4CF7}"/>
            </c:ext>
          </c:extLst>
        </c:ser>
        <c:ser>
          <c:idx val="3"/>
          <c:order val="3"/>
          <c:tx>
            <c:strRef>
              <c:f>'D. inizio fine'!$A$280</c:f>
              <c:strCache>
                <c:ptCount val="1"/>
                <c:pt idx="0">
                  <c:v>Spesso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lumMod val="60000"/>
                    <a:shade val="51000"/>
                    <a:satMod val="130000"/>
                  </a:schemeClr>
                </a:gs>
                <a:gs pos="80000">
                  <a:schemeClr val="accent1">
                    <a:lumMod val="60000"/>
                    <a:shade val="93000"/>
                    <a:satMod val="130000"/>
                  </a:schemeClr>
                </a:gs>
                <a:gs pos="100000">
                  <a:schemeClr val="accent1">
                    <a:lumMod val="60000"/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fine'!$B$280:$BR$280</c:f>
              <c:numCache>
                <c:formatCode>0.0%</c:formatCode>
                <c:ptCount val="1"/>
                <c:pt idx="0">
                  <c:v>0.247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F6E8-432E-B900-D9B0987B4CF7}"/>
            </c:ext>
          </c:extLst>
        </c:ser>
        <c:ser>
          <c:idx val="5"/>
          <c:order val="4"/>
          <c:tx>
            <c:strRef>
              <c:f>'D. inizio fine'!$A$281</c:f>
              <c:strCache>
                <c:ptCount val="1"/>
                <c:pt idx="0">
                  <c:v>Sempre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lumMod val="60000"/>
                    <a:shade val="51000"/>
                    <a:satMod val="130000"/>
                  </a:schemeClr>
                </a:gs>
                <a:gs pos="80000">
                  <a:schemeClr val="accent5">
                    <a:lumMod val="60000"/>
                    <a:shade val="93000"/>
                    <a:satMod val="130000"/>
                  </a:schemeClr>
                </a:gs>
                <a:gs pos="100000">
                  <a:schemeClr val="accent5">
                    <a:lumMod val="60000"/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fine'!$B$281:$BR$281</c:f>
              <c:numCache>
                <c:formatCode>0.0%</c:formatCode>
                <c:ptCount val="1"/>
                <c:pt idx="0">
                  <c:v>4.5999999999999999E-2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F6E8-432E-B900-D9B0987B4CF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85600512"/>
        <c:axId val="85626880"/>
      </c:barChart>
      <c:catAx>
        <c:axId val="8560051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85626880"/>
        <c:crosses val="autoZero"/>
        <c:auto val="1"/>
        <c:lblAlgn val="ctr"/>
        <c:lblOffset val="100"/>
        <c:noMultiLvlLbl val="0"/>
      </c:catAx>
      <c:valAx>
        <c:axId val="8562688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856005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3705427065519245"/>
          <c:y val="0.12963697233807767"/>
          <c:w val="0.15365420785816408"/>
          <c:h val="0.779989526249836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/>
              <a:t>Lei ha a disposizione i materiali e gli strumenti necessari e idonei per il suo lavoro?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'D. inizio fine'!$A$21</c:f>
              <c:strCache>
                <c:ptCount val="1"/>
                <c:pt idx="0">
                  <c:v>Mai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fine'!$B$21:$BR$21</c:f>
              <c:numCache>
                <c:formatCode>0.0%</c:formatCode>
                <c:ptCount val="1"/>
                <c:pt idx="0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452-4642-9557-D077B045C770}"/>
            </c:ext>
          </c:extLst>
        </c:ser>
        <c:ser>
          <c:idx val="1"/>
          <c:order val="1"/>
          <c:tx>
            <c:strRef>
              <c:f>'D. inizio fine'!$A$22</c:f>
              <c:strCache>
                <c:ptCount val="1"/>
                <c:pt idx="0">
                  <c:v>Quasi mai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fine'!$B$22:$BR$22</c:f>
              <c:numCache>
                <c:formatCode>0.0%</c:formatCode>
                <c:ptCount val="1"/>
                <c:pt idx="0">
                  <c:v>0.06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452-4642-9557-D077B045C770}"/>
            </c:ext>
          </c:extLst>
        </c:ser>
        <c:ser>
          <c:idx val="2"/>
          <c:order val="2"/>
          <c:tx>
            <c:strRef>
              <c:f>'D. inizio fine'!$A$23</c:f>
              <c:strCache>
                <c:ptCount val="1"/>
                <c:pt idx="0">
                  <c:v>Solo in certe occasioni 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fine'!$B$23:$BR$23</c:f>
              <c:numCache>
                <c:formatCode>0.0%</c:formatCode>
                <c:ptCount val="1"/>
                <c:pt idx="0">
                  <c:v>0.20899999999999999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E452-4642-9557-D077B045C770}"/>
            </c:ext>
          </c:extLst>
        </c:ser>
        <c:ser>
          <c:idx val="3"/>
          <c:order val="3"/>
          <c:tx>
            <c:strRef>
              <c:f>'D. inizio fine'!$A$24</c:f>
              <c:strCache>
                <c:ptCount val="1"/>
                <c:pt idx="0">
                  <c:v>Spesso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hade val="51000"/>
                    <a:satMod val="130000"/>
                  </a:schemeClr>
                </a:gs>
                <a:gs pos="80000">
                  <a:schemeClr val="accent4">
                    <a:shade val="93000"/>
                    <a:satMod val="130000"/>
                  </a:schemeClr>
                </a:gs>
                <a:gs pos="100000">
                  <a:schemeClr val="accent4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fine'!$B$24:$BR$24</c:f>
              <c:numCache>
                <c:formatCode>0.0%</c:formatCode>
                <c:ptCount val="1"/>
                <c:pt idx="0">
                  <c:v>0.59699999999999998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E452-4642-9557-D077B045C770}"/>
            </c:ext>
          </c:extLst>
        </c:ser>
        <c:ser>
          <c:idx val="5"/>
          <c:order val="4"/>
          <c:tx>
            <c:strRef>
              <c:f>'D. inizio fine'!$A$25</c:f>
              <c:strCache>
                <c:ptCount val="1"/>
                <c:pt idx="0">
                  <c:v>Sempre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shade val="51000"/>
                    <a:satMod val="130000"/>
                  </a:schemeClr>
                </a:gs>
                <a:gs pos="80000">
                  <a:schemeClr val="accent6">
                    <a:shade val="93000"/>
                    <a:satMod val="130000"/>
                  </a:schemeClr>
                </a:gs>
                <a:gs pos="100000">
                  <a:schemeClr val="accent6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fine'!$B$25:$BR$25</c:f>
              <c:numCache>
                <c:formatCode>0.0%</c:formatCode>
                <c:ptCount val="1"/>
                <c:pt idx="0">
                  <c:v>0.13400000000000001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E452-4642-9557-D077B045C77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15"/>
        <c:overlap val="-20"/>
        <c:axId val="33896704"/>
        <c:axId val="33910784"/>
      </c:barChart>
      <c:catAx>
        <c:axId val="3389670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33910784"/>
        <c:crosses val="autoZero"/>
        <c:auto val="1"/>
        <c:lblAlgn val="ctr"/>
        <c:lblOffset val="100"/>
        <c:noMultiLvlLbl val="0"/>
      </c:catAx>
      <c:valAx>
        <c:axId val="3391078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338967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4120034130467927"/>
          <c:y val="0.20801569363068984"/>
          <c:w val="0.24891090715020325"/>
          <c:h val="0.695488755610729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4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/>
              <a:t>Qual è il suo giudizio su come circolano le informazioni  per gli operatori all'interno della sua Unità Operativa/Servizio/Reparto?</a:t>
            </a:r>
          </a:p>
        </c:rich>
      </c:tx>
      <c:layout>
        <c:manualLayout>
          <c:xMode val="edge"/>
          <c:yMode val="edge"/>
          <c:x val="0.5770298059342549"/>
          <c:y val="9.9430282099172901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5.3532939179870731E-2"/>
          <c:y val="0.27672690386726057"/>
          <c:w val="0.72334196320698008"/>
          <c:h val="0.6101819153345275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'D. inizio fine'!$A$31</c:f>
              <c:strCache>
                <c:ptCount val="1"/>
                <c:pt idx="0">
                  <c:v>Non sufficiente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fine'!$B$31:$BR$31</c:f>
              <c:numCache>
                <c:formatCode>0.0%</c:formatCode>
                <c:ptCount val="1"/>
                <c:pt idx="0">
                  <c:v>0.14925373134328357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6E8-4FC0-8C8B-2334995552D1}"/>
            </c:ext>
          </c:extLst>
        </c:ser>
        <c:ser>
          <c:idx val="1"/>
          <c:order val="1"/>
          <c:tx>
            <c:strRef>
              <c:f>'D. inizio fine'!$A$32</c:f>
              <c:strCache>
                <c:ptCount val="1"/>
                <c:pt idx="0">
                  <c:v>Mediocre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fine'!$B$32:$BR$32</c:f>
              <c:numCache>
                <c:formatCode>0.0%</c:formatCode>
                <c:ptCount val="1"/>
                <c:pt idx="0">
                  <c:v>0.19402985074626866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26E8-4FC0-8C8B-2334995552D1}"/>
            </c:ext>
          </c:extLst>
        </c:ser>
        <c:ser>
          <c:idx val="2"/>
          <c:order val="2"/>
          <c:tx>
            <c:strRef>
              <c:f>'D. inizio fine'!$A$33</c:f>
              <c:strCache>
                <c:ptCount val="1"/>
                <c:pt idx="0">
                  <c:v>Accettabile 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fine'!$B$33:$BR$33</c:f>
              <c:numCache>
                <c:formatCode>0.0%</c:formatCode>
                <c:ptCount val="1"/>
                <c:pt idx="0">
                  <c:v>0.23880597014925373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26E8-4FC0-8C8B-2334995552D1}"/>
            </c:ext>
          </c:extLst>
        </c:ser>
        <c:ser>
          <c:idx val="3"/>
          <c:order val="3"/>
          <c:tx>
            <c:strRef>
              <c:f>'D. inizio fine'!$A$34</c:f>
              <c:strCache>
                <c:ptCount val="1"/>
                <c:pt idx="0">
                  <c:v>Discreto 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hade val="51000"/>
                    <a:satMod val="130000"/>
                  </a:schemeClr>
                </a:gs>
                <a:gs pos="80000">
                  <a:schemeClr val="accent4">
                    <a:shade val="93000"/>
                    <a:satMod val="130000"/>
                  </a:schemeClr>
                </a:gs>
                <a:gs pos="100000">
                  <a:schemeClr val="accent4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fine'!$B$34:$BR$34</c:f>
              <c:numCache>
                <c:formatCode>0.0%</c:formatCode>
                <c:ptCount val="1"/>
                <c:pt idx="0">
                  <c:v>0.14925373134328357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26E8-4FC0-8C8B-2334995552D1}"/>
            </c:ext>
          </c:extLst>
        </c:ser>
        <c:ser>
          <c:idx val="4"/>
          <c:order val="4"/>
          <c:tx>
            <c:strRef>
              <c:f>'D. inizio fine'!$A$35</c:f>
              <c:strCache>
                <c:ptCount val="1"/>
                <c:pt idx="0">
                  <c:v>Buono con qualche eccezione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fine'!$B$35:$BR$35</c:f>
              <c:numCache>
                <c:formatCode>0.0%</c:formatCode>
                <c:ptCount val="1"/>
                <c:pt idx="0">
                  <c:v>0.19402985074626866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26E8-4FC0-8C8B-2334995552D1}"/>
            </c:ext>
          </c:extLst>
        </c:ser>
        <c:ser>
          <c:idx val="5"/>
          <c:order val="5"/>
          <c:tx>
            <c:strRef>
              <c:f>'D. inizio fine'!$A$36</c:f>
              <c:strCache>
                <c:ptCount val="1"/>
                <c:pt idx="0">
                  <c:v>Ottimo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shade val="51000"/>
                    <a:satMod val="130000"/>
                  </a:schemeClr>
                </a:gs>
                <a:gs pos="80000">
                  <a:schemeClr val="accent6">
                    <a:shade val="93000"/>
                    <a:satMod val="130000"/>
                  </a:schemeClr>
                </a:gs>
                <a:gs pos="100000">
                  <a:schemeClr val="accent6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fine'!$B$36:$BR$36</c:f>
              <c:numCache>
                <c:formatCode>0.0%</c:formatCode>
                <c:ptCount val="1"/>
                <c:pt idx="0">
                  <c:v>7.4626865671641784E-2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26E8-4FC0-8C8B-2334995552D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15"/>
        <c:overlap val="-20"/>
        <c:axId val="34056064"/>
        <c:axId val="34057600"/>
      </c:barChart>
      <c:catAx>
        <c:axId val="3405606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34057600"/>
        <c:crosses val="autoZero"/>
        <c:auto val="1"/>
        <c:lblAlgn val="ctr"/>
        <c:lblOffset val="100"/>
        <c:noMultiLvlLbl val="0"/>
      </c:catAx>
      <c:valAx>
        <c:axId val="3405760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340560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0330744371239304"/>
          <c:y val="0.26643190095240032"/>
          <c:w val="0.18762226150302641"/>
          <c:h val="0.6183432430205304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 b="1"/>
      </a:pPr>
      <a:endParaRPr lang="it-IT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4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/>
              <a:t>Qual è il suo giudizio su come circolano le informazioni  tra le Unità Operative/Servizi/Reparto nell'Azienda?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'D. inizio fine'!$A$41</c:f>
              <c:strCache>
                <c:ptCount val="1"/>
                <c:pt idx="0">
                  <c:v>Non sufficiente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fine'!$B$41:$BR$41</c:f>
              <c:numCache>
                <c:formatCode>0.0%</c:formatCode>
                <c:ptCount val="1"/>
                <c:pt idx="0">
                  <c:v>9.2307692307692313E-2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4F0-416B-830B-2F7CB2F58A0F}"/>
            </c:ext>
          </c:extLst>
        </c:ser>
        <c:ser>
          <c:idx val="1"/>
          <c:order val="1"/>
          <c:tx>
            <c:strRef>
              <c:f>'D. inizio fine'!$A$42</c:f>
              <c:strCache>
                <c:ptCount val="1"/>
                <c:pt idx="0">
                  <c:v>Mediocre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fine'!$B$42:$BR$42</c:f>
              <c:numCache>
                <c:formatCode>0.0%</c:formatCode>
                <c:ptCount val="1"/>
                <c:pt idx="0">
                  <c:v>0.2153846153846154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94F0-416B-830B-2F7CB2F58A0F}"/>
            </c:ext>
          </c:extLst>
        </c:ser>
        <c:ser>
          <c:idx val="2"/>
          <c:order val="2"/>
          <c:tx>
            <c:strRef>
              <c:f>'D. inizio fine'!$A$43</c:f>
              <c:strCache>
                <c:ptCount val="1"/>
                <c:pt idx="0">
                  <c:v>Accettabile 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fine'!$B$43:$BR$43</c:f>
              <c:numCache>
                <c:formatCode>0.0%</c:formatCode>
                <c:ptCount val="1"/>
                <c:pt idx="0">
                  <c:v>0.27692307692307694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94F0-416B-830B-2F7CB2F58A0F}"/>
            </c:ext>
          </c:extLst>
        </c:ser>
        <c:ser>
          <c:idx val="3"/>
          <c:order val="3"/>
          <c:tx>
            <c:strRef>
              <c:f>'D. inizio fine'!$A$44</c:f>
              <c:strCache>
                <c:ptCount val="1"/>
                <c:pt idx="0">
                  <c:v>Discreto 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hade val="51000"/>
                    <a:satMod val="130000"/>
                  </a:schemeClr>
                </a:gs>
                <a:gs pos="80000">
                  <a:schemeClr val="accent4">
                    <a:shade val="93000"/>
                    <a:satMod val="130000"/>
                  </a:schemeClr>
                </a:gs>
                <a:gs pos="100000">
                  <a:schemeClr val="accent4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fine'!$B$44:$BR$44</c:f>
              <c:numCache>
                <c:formatCode>0.0%</c:formatCode>
                <c:ptCount val="1"/>
                <c:pt idx="0">
                  <c:v>0.16923076923076924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94F0-416B-830B-2F7CB2F58A0F}"/>
            </c:ext>
          </c:extLst>
        </c:ser>
        <c:ser>
          <c:idx val="4"/>
          <c:order val="4"/>
          <c:tx>
            <c:strRef>
              <c:f>'D. inizio fine'!$A$45</c:f>
              <c:strCache>
                <c:ptCount val="1"/>
                <c:pt idx="0">
                  <c:v>Buono con qualche eccezione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fine'!$B$45:$BR$45</c:f>
              <c:numCache>
                <c:formatCode>0.0%</c:formatCode>
                <c:ptCount val="1"/>
                <c:pt idx="0">
                  <c:v>0.15384615384615385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94F0-416B-830B-2F7CB2F58A0F}"/>
            </c:ext>
          </c:extLst>
        </c:ser>
        <c:ser>
          <c:idx val="5"/>
          <c:order val="5"/>
          <c:tx>
            <c:strRef>
              <c:f>'D. inizio fine'!$A$46</c:f>
              <c:strCache>
                <c:ptCount val="1"/>
                <c:pt idx="0">
                  <c:v>Ottimo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shade val="51000"/>
                    <a:satMod val="130000"/>
                  </a:schemeClr>
                </a:gs>
                <a:gs pos="80000">
                  <a:schemeClr val="accent6">
                    <a:shade val="93000"/>
                    <a:satMod val="130000"/>
                  </a:schemeClr>
                </a:gs>
                <a:gs pos="100000">
                  <a:schemeClr val="accent6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fine'!$B$46:$BR$46</c:f>
              <c:numCache>
                <c:formatCode>0.0%</c:formatCode>
                <c:ptCount val="1"/>
                <c:pt idx="0">
                  <c:v>9.2307692307692313E-2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94F0-416B-830B-2F7CB2F58A0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15"/>
        <c:overlap val="-20"/>
        <c:axId val="34002432"/>
        <c:axId val="34003968"/>
      </c:barChart>
      <c:catAx>
        <c:axId val="3400243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34003968"/>
        <c:crosses val="autoZero"/>
        <c:auto val="1"/>
        <c:lblAlgn val="ctr"/>
        <c:lblOffset val="100"/>
        <c:noMultiLvlLbl val="0"/>
      </c:catAx>
      <c:valAx>
        <c:axId val="3400396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340024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9469487024181151"/>
          <c:y val="0.15039556381130853"/>
          <c:w val="0.19583767413688674"/>
          <c:h val="0.7689650902196724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 b="1"/>
      </a:pPr>
      <a:endParaRPr lang="it-IT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/>
              <a:t>Ritiene che siano accolte e soddisfatte le sue esigenze formative e di aggiornamento professionale 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'D. inizio fine'!$A$50</c:f>
              <c:strCache>
                <c:ptCount val="1"/>
                <c:pt idx="0">
                  <c:v>Mai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fine'!$B$50:$BR$50</c:f>
              <c:numCache>
                <c:formatCode>0.0%</c:formatCode>
                <c:ptCount val="1"/>
                <c:pt idx="0">
                  <c:v>7.5999999999999998E-2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AA6-4DA6-A69D-4CB222DCEA63}"/>
            </c:ext>
          </c:extLst>
        </c:ser>
        <c:ser>
          <c:idx val="1"/>
          <c:order val="1"/>
          <c:tx>
            <c:strRef>
              <c:f>'D. inizio fine'!$A$51</c:f>
              <c:strCache>
                <c:ptCount val="1"/>
                <c:pt idx="0">
                  <c:v>Quasi mai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fine'!$B$51:$BR$51</c:f>
              <c:numCache>
                <c:formatCode>0.0%</c:formatCode>
                <c:ptCount val="1"/>
                <c:pt idx="0">
                  <c:v>9.0999999999999998E-2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5AA6-4DA6-A69D-4CB222DCEA63}"/>
            </c:ext>
          </c:extLst>
        </c:ser>
        <c:ser>
          <c:idx val="2"/>
          <c:order val="2"/>
          <c:tx>
            <c:strRef>
              <c:f>'D. inizio fine'!$A$52</c:f>
              <c:strCache>
                <c:ptCount val="1"/>
                <c:pt idx="0">
                  <c:v>Solo in certe occasioni 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fine'!$B$52:$BR$52</c:f>
              <c:numCache>
                <c:formatCode>0.0%</c:formatCode>
                <c:ptCount val="1"/>
                <c:pt idx="0">
                  <c:v>0.24199999999999999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5AA6-4DA6-A69D-4CB222DCEA63}"/>
            </c:ext>
          </c:extLst>
        </c:ser>
        <c:ser>
          <c:idx val="3"/>
          <c:order val="3"/>
          <c:tx>
            <c:strRef>
              <c:f>'D. inizio fine'!$A$53</c:f>
              <c:strCache>
                <c:ptCount val="1"/>
                <c:pt idx="0">
                  <c:v>Spesso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hade val="51000"/>
                    <a:satMod val="130000"/>
                  </a:schemeClr>
                </a:gs>
                <a:gs pos="80000">
                  <a:schemeClr val="accent4">
                    <a:shade val="93000"/>
                    <a:satMod val="130000"/>
                  </a:schemeClr>
                </a:gs>
                <a:gs pos="100000">
                  <a:schemeClr val="accent4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fine'!$B$53:$BR$53</c:f>
              <c:numCache>
                <c:formatCode>0.0%</c:formatCode>
                <c:ptCount val="1"/>
                <c:pt idx="0">
                  <c:v>0.439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5AA6-4DA6-A69D-4CB222DCEA63}"/>
            </c:ext>
          </c:extLst>
        </c:ser>
        <c:ser>
          <c:idx val="5"/>
          <c:order val="4"/>
          <c:tx>
            <c:strRef>
              <c:f>'D. inizio fine'!$A$54</c:f>
              <c:strCache>
                <c:ptCount val="1"/>
                <c:pt idx="0">
                  <c:v>Sempre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shade val="51000"/>
                    <a:satMod val="130000"/>
                  </a:schemeClr>
                </a:gs>
                <a:gs pos="80000">
                  <a:schemeClr val="accent6">
                    <a:shade val="93000"/>
                    <a:satMod val="130000"/>
                  </a:schemeClr>
                </a:gs>
                <a:gs pos="100000">
                  <a:schemeClr val="accent6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fine'!$B$54:$BR$54</c:f>
              <c:numCache>
                <c:formatCode>0.0%</c:formatCode>
                <c:ptCount val="1"/>
                <c:pt idx="0">
                  <c:v>0.152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5AA6-4DA6-A69D-4CB222DCEA6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15"/>
        <c:overlap val="-20"/>
        <c:axId val="60374400"/>
        <c:axId val="60404864"/>
      </c:barChart>
      <c:catAx>
        <c:axId val="6037440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60404864"/>
        <c:crosses val="autoZero"/>
        <c:auto val="1"/>
        <c:lblAlgn val="ctr"/>
        <c:lblOffset val="100"/>
        <c:noMultiLvlLbl val="0"/>
      </c:catAx>
      <c:valAx>
        <c:axId val="6040486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603744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5512406563214685"/>
          <c:y val="0.19454991602503979"/>
          <c:w val="0.23551920922165431"/>
          <c:h val="0.7246395620215063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4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/>
              <a:t>Grado di soddisfazione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Foglio1!$C$7</c:f>
              <c:strCache>
                <c:ptCount val="1"/>
                <c:pt idx="0">
                  <c:v>pienamente soddisfatto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Foglio1!$B$8:$B$12</c:f>
              <c:strCache>
                <c:ptCount val="5"/>
                <c:pt idx="0">
                  <c:v>Trattamento economico 
</c:v>
                </c:pt>
                <c:pt idx="1">
                  <c:v>Possibilità di carriera
</c:v>
                </c:pt>
                <c:pt idx="2">
                  <c:v>coinvolgimento nell'organizzazione e gestione</c:v>
                </c:pt>
                <c:pt idx="3">
                  <c:v>Riconoscimento impegno da parte dei superiori</c:v>
                </c:pt>
                <c:pt idx="4">
                  <c:v>Riconoscimento impegno da parte dei subordinati </c:v>
                </c:pt>
              </c:strCache>
            </c:strRef>
          </c:cat>
          <c:val>
            <c:numRef>
              <c:f>Foglio1!$C$8:$C$12</c:f>
              <c:numCache>
                <c:formatCode>0%</c:formatCode>
                <c:ptCount val="5"/>
                <c:pt idx="0">
                  <c:v>0.14899999999999999</c:v>
                </c:pt>
                <c:pt idx="1">
                  <c:v>4.5999999999999999E-2</c:v>
                </c:pt>
                <c:pt idx="2">
                  <c:v>4.7E-2</c:v>
                </c:pt>
                <c:pt idx="3">
                  <c:v>9.1999999999999998E-2</c:v>
                </c:pt>
                <c:pt idx="4">
                  <c:v>0.111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332-F646-A272-25D8F6AE2196}"/>
            </c:ext>
          </c:extLst>
        </c:ser>
        <c:ser>
          <c:idx val="1"/>
          <c:order val="1"/>
          <c:tx>
            <c:strRef>
              <c:f>Foglio1!$D$7</c:f>
              <c:strCache>
                <c:ptCount val="1"/>
                <c:pt idx="0">
                  <c:v>soddisfatto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Foglio1!$B$8:$B$12</c:f>
              <c:strCache>
                <c:ptCount val="5"/>
                <c:pt idx="0">
                  <c:v>Trattamento economico 
</c:v>
                </c:pt>
                <c:pt idx="1">
                  <c:v>Possibilità di carriera
</c:v>
                </c:pt>
                <c:pt idx="2">
                  <c:v>coinvolgimento nell'organizzazione e gestione</c:v>
                </c:pt>
                <c:pt idx="3">
                  <c:v>Riconoscimento impegno da parte dei superiori</c:v>
                </c:pt>
                <c:pt idx="4">
                  <c:v>Riconoscimento impegno da parte dei subordinati </c:v>
                </c:pt>
              </c:strCache>
            </c:strRef>
          </c:cat>
          <c:val>
            <c:numRef>
              <c:f>Foglio1!$D$8:$D$12</c:f>
              <c:numCache>
                <c:formatCode>0%</c:formatCode>
                <c:ptCount val="5"/>
                <c:pt idx="0">
                  <c:v>0.35799999999999998</c:v>
                </c:pt>
                <c:pt idx="1">
                  <c:v>0.154</c:v>
                </c:pt>
                <c:pt idx="2">
                  <c:v>0.46899999999999997</c:v>
                </c:pt>
                <c:pt idx="3">
                  <c:v>0.35399999999999998</c:v>
                </c:pt>
                <c:pt idx="4">
                  <c:v>0.5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0332-F646-A272-25D8F6AE2196}"/>
            </c:ext>
          </c:extLst>
        </c:ser>
        <c:ser>
          <c:idx val="2"/>
          <c:order val="2"/>
          <c:tx>
            <c:strRef>
              <c:f>Foglio1!$E$7</c:f>
              <c:strCache>
                <c:ptCount val="1"/>
                <c:pt idx="0">
                  <c:v>poco soddisfatto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Foglio1!$B$8:$B$12</c:f>
              <c:strCache>
                <c:ptCount val="5"/>
                <c:pt idx="0">
                  <c:v>Trattamento economico 
</c:v>
                </c:pt>
                <c:pt idx="1">
                  <c:v>Possibilità di carriera
</c:v>
                </c:pt>
                <c:pt idx="2">
                  <c:v>coinvolgimento nell'organizzazione e gestione</c:v>
                </c:pt>
                <c:pt idx="3">
                  <c:v>Riconoscimento impegno da parte dei superiori</c:v>
                </c:pt>
                <c:pt idx="4">
                  <c:v>Riconoscimento impegno da parte dei subordinati </c:v>
                </c:pt>
              </c:strCache>
            </c:strRef>
          </c:cat>
          <c:val>
            <c:numRef>
              <c:f>Foglio1!$E$8:$E$12</c:f>
              <c:numCache>
                <c:formatCode>0%</c:formatCode>
                <c:ptCount val="5"/>
                <c:pt idx="0">
                  <c:v>0.32800000000000001</c:v>
                </c:pt>
                <c:pt idx="1">
                  <c:v>0.33800000000000002</c:v>
                </c:pt>
                <c:pt idx="2">
                  <c:v>0.26600000000000001</c:v>
                </c:pt>
                <c:pt idx="3">
                  <c:v>0.33800000000000002</c:v>
                </c:pt>
                <c:pt idx="4">
                  <c:v>0.222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0332-F646-A272-25D8F6AE2196}"/>
            </c:ext>
          </c:extLst>
        </c:ser>
        <c:ser>
          <c:idx val="3"/>
          <c:order val="3"/>
          <c:tx>
            <c:strRef>
              <c:f>Foglio1!$F$7</c:f>
              <c:strCache>
                <c:ptCount val="1"/>
                <c:pt idx="0">
                  <c:v>insoddisfatto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Foglio1!$B$8:$B$12</c:f>
              <c:strCache>
                <c:ptCount val="5"/>
                <c:pt idx="0">
                  <c:v>Trattamento economico 
</c:v>
                </c:pt>
                <c:pt idx="1">
                  <c:v>Possibilità di carriera
</c:v>
                </c:pt>
                <c:pt idx="2">
                  <c:v>coinvolgimento nell'organizzazione e gestione</c:v>
                </c:pt>
                <c:pt idx="3">
                  <c:v>Riconoscimento impegno da parte dei superiori</c:v>
                </c:pt>
                <c:pt idx="4">
                  <c:v>Riconoscimento impegno da parte dei subordinati </c:v>
                </c:pt>
              </c:strCache>
            </c:strRef>
          </c:cat>
          <c:val>
            <c:numRef>
              <c:f>Foglio1!$F$8:$F$12</c:f>
              <c:numCache>
                <c:formatCode>0%</c:formatCode>
                <c:ptCount val="5"/>
                <c:pt idx="0">
                  <c:v>0.06</c:v>
                </c:pt>
                <c:pt idx="1">
                  <c:v>0.185</c:v>
                </c:pt>
                <c:pt idx="2">
                  <c:v>0.14099999999999999</c:v>
                </c:pt>
                <c:pt idx="3">
                  <c:v>7.6999999999999999E-2</c:v>
                </c:pt>
                <c:pt idx="4">
                  <c:v>5.6000000000000001E-2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0332-F646-A272-25D8F6AE2196}"/>
            </c:ext>
          </c:extLst>
        </c:ser>
        <c:ser>
          <c:idx val="4"/>
          <c:order val="4"/>
          <c:tx>
            <c:strRef>
              <c:f>Foglio1!$G$7</c:f>
              <c:strCache>
                <c:ptCount val="1"/>
                <c:pt idx="0">
                  <c:v>molto insoddisfatto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Foglio1!$B$8:$B$12</c:f>
              <c:strCache>
                <c:ptCount val="5"/>
                <c:pt idx="0">
                  <c:v>Trattamento economico 
</c:v>
                </c:pt>
                <c:pt idx="1">
                  <c:v>Possibilità di carriera
</c:v>
                </c:pt>
                <c:pt idx="2">
                  <c:v>coinvolgimento nell'organizzazione e gestione</c:v>
                </c:pt>
                <c:pt idx="3">
                  <c:v>Riconoscimento impegno da parte dei superiori</c:v>
                </c:pt>
                <c:pt idx="4">
                  <c:v>Riconoscimento impegno da parte dei subordinati </c:v>
                </c:pt>
              </c:strCache>
            </c:strRef>
          </c:cat>
          <c:val>
            <c:numRef>
              <c:f>Foglio1!$G$8:$G$12</c:f>
              <c:numCache>
                <c:formatCode>0%</c:formatCode>
                <c:ptCount val="5"/>
                <c:pt idx="0">
                  <c:v>0.104</c:v>
                </c:pt>
                <c:pt idx="1">
                  <c:v>0.27700000000000002</c:v>
                </c:pt>
                <c:pt idx="2">
                  <c:v>7.8E-2</c:v>
                </c:pt>
                <c:pt idx="3">
                  <c:v>0.13800000000000001</c:v>
                </c:pt>
                <c:pt idx="4">
                  <c:v>0.111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0332-F646-A272-25D8F6AE2196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60749696"/>
        <c:axId val="60751232"/>
      </c:barChart>
      <c:catAx>
        <c:axId val="607496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60751232"/>
        <c:crosses val="autoZero"/>
        <c:auto val="1"/>
        <c:lblAlgn val="ctr"/>
        <c:lblOffset val="100"/>
        <c:noMultiLvlLbl val="0"/>
      </c:catAx>
      <c:valAx>
        <c:axId val="607512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607496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9367059146696428"/>
          <c:y val="0.12566160519005642"/>
          <c:w val="0.19757144720713554"/>
          <c:h val="0.7462736712147101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b="0"/>
      </a:pPr>
      <a:endParaRPr lang="it-IT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/>
              <a:t>Le è chiaro che cosa l'Unità Operativa/Servizio/Reparto si aspetta da lei professionalmente? (funzioni, compiti, mansioni), indipendentemente dal fatto che lei sia d'accordo o no?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'D. inizio fine'!$A$114</c:f>
              <c:strCache>
                <c:ptCount val="1"/>
                <c:pt idx="0">
                  <c:v>Mai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fine'!$B$114:$BR$114</c:f>
              <c:numCache>
                <c:formatCode>0.0%</c:formatCode>
                <c:ptCount val="1"/>
                <c:pt idx="0">
                  <c:v>0.03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263-410C-AD8B-04182CAE4D71}"/>
            </c:ext>
          </c:extLst>
        </c:ser>
        <c:ser>
          <c:idx val="1"/>
          <c:order val="1"/>
          <c:tx>
            <c:strRef>
              <c:f>'D. inizio fine'!$A$115</c:f>
              <c:strCache>
                <c:ptCount val="1"/>
                <c:pt idx="0">
                  <c:v>Quasi mai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fine'!$B$115:$BR$115</c:f>
              <c:numCache>
                <c:formatCode>0.0%</c:formatCode>
                <c:ptCount val="1"/>
                <c:pt idx="0">
                  <c:v>0.03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5263-410C-AD8B-04182CAE4D71}"/>
            </c:ext>
          </c:extLst>
        </c:ser>
        <c:ser>
          <c:idx val="2"/>
          <c:order val="2"/>
          <c:tx>
            <c:strRef>
              <c:f>'D. inizio fine'!$A$116</c:f>
              <c:strCache>
                <c:ptCount val="1"/>
                <c:pt idx="0">
                  <c:v>Solo in certe occasioni 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fine'!$B$116:$BR$116</c:f>
              <c:numCache>
                <c:formatCode>0.0%</c:formatCode>
                <c:ptCount val="1"/>
                <c:pt idx="0">
                  <c:v>0.25800000000000001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5263-410C-AD8B-04182CAE4D71}"/>
            </c:ext>
          </c:extLst>
        </c:ser>
        <c:ser>
          <c:idx val="3"/>
          <c:order val="3"/>
          <c:tx>
            <c:strRef>
              <c:f>'D. inizio fine'!$A$117</c:f>
              <c:strCache>
                <c:ptCount val="1"/>
                <c:pt idx="0">
                  <c:v>Spesso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hade val="51000"/>
                    <a:satMod val="130000"/>
                  </a:schemeClr>
                </a:gs>
                <a:gs pos="80000">
                  <a:schemeClr val="accent4">
                    <a:shade val="93000"/>
                    <a:satMod val="130000"/>
                  </a:schemeClr>
                </a:gs>
                <a:gs pos="100000">
                  <a:schemeClr val="accent4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fine'!$B$117:$BR$117</c:f>
              <c:numCache>
                <c:formatCode>0.0%</c:formatCode>
                <c:ptCount val="1"/>
                <c:pt idx="0">
                  <c:v>0.51500000000000001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5263-410C-AD8B-04182CAE4D71}"/>
            </c:ext>
          </c:extLst>
        </c:ser>
        <c:ser>
          <c:idx val="5"/>
          <c:order val="4"/>
          <c:tx>
            <c:strRef>
              <c:f>'D. inizio fine'!$A$118</c:f>
              <c:strCache>
                <c:ptCount val="1"/>
                <c:pt idx="0">
                  <c:v>Sempre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shade val="51000"/>
                    <a:satMod val="130000"/>
                  </a:schemeClr>
                </a:gs>
                <a:gs pos="80000">
                  <a:schemeClr val="accent6">
                    <a:shade val="93000"/>
                    <a:satMod val="130000"/>
                  </a:schemeClr>
                </a:gs>
                <a:gs pos="100000">
                  <a:schemeClr val="accent6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fine'!$B$118:$BR$118</c:f>
              <c:numCache>
                <c:formatCode>0.0%</c:formatCode>
                <c:ptCount val="1"/>
                <c:pt idx="0">
                  <c:v>0.16700000000000001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5263-410C-AD8B-04182CAE4D7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71442816"/>
        <c:axId val="71444352"/>
      </c:barChart>
      <c:catAx>
        <c:axId val="7144281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71444352"/>
        <c:crosses val="autoZero"/>
        <c:auto val="1"/>
        <c:lblAlgn val="ctr"/>
        <c:lblOffset val="100"/>
        <c:noMultiLvlLbl val="0"/>
      </c:catAx>
      <c:valAx>
        <c:axId val="7144435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714428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2779807805310215"/>
          <c:y val="0.23679439086904622"/>
          <c:w val="0.26441370461948566"/>
          <c:h val="0.7005978161375351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/>
              <a:t>Ciò che l'Unità Operativa/Servizio/Reparto le chiede di fare corrisponde a ciò che lei pensa debba essere il suo ruolo professionale?</a:t>
            </a:r>
          </a:p>
        </c:rich>
      </c:tx>
      <c:layout>
        <c:manualLayout>
          <c:xMode val="edge"/>
          <c:yMode val="edge"/>
          <c:x val="3.5685349361030044E-2"/>
          <c:y val="3.3840478648256733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'D. inizio fine'!$A$123</c:f>
              <c:strCache>
                <c:ptCount val="1"/>
                <c:pt idx="0">
                  <c:v>Mai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fine'!$B$123:$BR$123</c:f>
              <c:numCache>
                <c:formatCode>0.0%</c:formatCode>
                <c:ptCount val="1"/>
                <c:pt idx="0">
                  <c:v>0.03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651-4295-8A84-5FEF59D6B9EF}"/>
            </c:ext>
          </c:extLst>
        </c:ser>
        <c:ser>
          <c:idx val="1"/>
          <c:order val="1"/>
          <c:tx>
            <c:strRef>
              <c:f>'D. inizio fine'!$A$124</c:f>
              <c:strCache>
                <c:ptCount val="1"/>
                <c:pt idx="0">
                  <c:v>Quasi mai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fine'!$B$124:$BR$124</c:f>
              <c:numCache>
                <c:formatCode>0.0%</c:formatCode>
                <c:ptCount val="1"/>
                <c:pt idx="0">
                  <c:v>7.5999999999999998E-2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B651-4295-8A84-5FEF59D6B9EF}"/>
            </c:ext>
          </c:extLst>
        </c:ser>
        <c:ser>
          <c:idx val="2"/>
          <c:order val="2"/>
          <c:tx>
            <c:strRef>
              <c:f>'D. inizio fine'!$A$125</c:f>
              <c:strCache>
                <c:ptCount val="1"/>
                <c:pt idx="0">
                  <c:v>Solo in certe occasioni 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fine'!$B$125:$BR$125</c:f>
              <c:numCache>
                <c:formatCode>0.0%</c:formatCode>
                <c:ptCount val="1"/>
                <c:pt idx="0">
                  <c:v>0.28799999999999998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B651-4295-8A84-5FEF59D6B9EF}"/>
            </c:ext>
          </c:extLst>
        </c:ser>
        <c:ser>
          <c:idx val="3"/>
          <c:order val="3"/>
          <c:tx>
            <c:strRef>
              <c:f>'D. inizio fine'!$A$126</c:f>
              <c:strCache>
                <c:ptCount val="1"/>
                <c:pt idx="0">
                  <c:v>Spesso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hade val="51000"/>
                    <a:satMod val="130000"/>
                  </a:schemeClr>
                </a:gs>
                <a:gs pos="80000">
                  <a:schemeClr val="accent4">
                    <a:shade val="93000"/>
                    <a:satMod val="130000"/>
                  </a:schemeClr>
                </a:gs>
                <a:gs pos="100000">
                  <a:schemeClr val="accent4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fine'!$B$126:$BR$126</c:f>
              <c:numCache>
                <c:formatCode>0.0%</c:formatCode>
                <c:ptCount val="1"/>
                <c:pt idx="0">
                  <c:v>0.48499999999999999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B651-4295-8A84-5FEF59D6B9EF}"/>
            </c:ext>
          </c:extLst>
        </c:ser>
        <c:ser>
          <c:idx val="5"/>
          <c:order val="4"/>
          <c:tx>
            <c:strRef>
              <c:f>'D. inizio fine'!$A$127</c:f>
              <c:strCache>
                <c:ptCount val="1"/>
                <c:pt idx="0">
                  <c:v>Sempre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shade val="51000"/>
                    <a:satMod val="130000"/>
                  </a:schemeClr>
                </a:gs>
                <a:gs pos="80000">
                  <a:schemeClr val="accent6">
                    <a:shade val="93000"/>
                    <a:satMod val="130000"/>
                  </a:schemeClr>
                </a:gs>
                <a:gs pos="100000">
                  <a:schemeClr val="accent6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'D. inizio fine'!$B$127:$BR$127</c:f>
              <c:numCache>
                <c:formatCode>0.0%</c:formatCode>
                <c:ptCount val="1"/>
                <c:pt idx="0">
                  <c:v>0.121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B651-4295-8A84-5FEF59D6B9E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71530752"/>
        <c:axId val="71540736"/>
      </c:barChart>
      <c:catAx>
        <c:axId val="7153075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71540736"/>
        <c:crosses val="autoZero"/>
        <c:auto val="1"/>
        <c:lblAlgn val="ctr"/>
        <c:lblOffset val="100"/>
        <c:noMultiLvlLbl val="0"/>
      </c:catAx>
      <c:valAx>
        <c:axId val="7154073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715307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3494556121661268"/>
          <c:y val="0.14940211160836886"/>
          <c:w val="0.15564267407750501"/>
          <c:h val="0.7858757758399685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34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12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13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14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15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16.xml><?xml version="1.0" encoding="utf-8"?>
<cs:chartStyle xmlns:cs="http://schemas.microsoft.com/office/drawing/2012/chartStyle" xmlns:a="http://schemas.openxmlformats.org/drawingml/2006/main" id="34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17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18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19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4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20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21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22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23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34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34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34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34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34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57DD96-53CD-5B48-B4FF-F7B8640F2C56}" type="datetimeFigureOut">
              <a:rPr lang="it-IT" smtClean="0"/>
              <a:t>13/12/2021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0CDD02-F662-F346-8F4B-667CB96987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6324237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9706ED-9475-E04A-ABBF-412D466D7A9D}" type="datetimeFigureOut">
              <a:rPr lang="it-IT" smtClean="0"/>
              <a:t>13/12/2021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373E5B-A3EC-2245-981C-4347488D3B0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8331534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																					</a:t>
            </a: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373E5B-A3EC-2245-981C-4347488D3B08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236411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																					</a:t>
            </a: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373E5B-A3EC-2245-981C-4347488D3B08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240493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2B894-3E1C-1548-B2B3-7932A69A7C9B}" type="datetime1">
              <a:rPr lang="it-IT" smtClean="0"/>
              <a:t>13/12/2021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Ricerca sull’Area Benessere in provincia di Genova  Settori: estetica ed acconciatura 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46114-20B8-2B4C-8140-2E31181158B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45924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9E538-8875-1147-9B04-100A0E84CF8C}" type="datetime1">
              <a:rPr lang="it-IT" smtClean="0"/>
              <a:t>13/12/2021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Ricerca sull’Area Benessere in provincia di Genova  Settori: estetica ed acconciatura 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46114-20B8-2B4C-8140-2E31181158B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058556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6441C-C12B-D74A-9DFD-83DFC3F8BDF4}" type="datetime1">
              <a:rPr lang="it-IT" smtClean="0"/>
              <a:t>13/12/2021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Ricerca sull’Area Benessere in provincia di Genova  Settori: estetica ed acconciatura 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46114-20B8-2B4C-8140-2E31181158B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35761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4617D-B2E0-8A4F-837F-3A5EB040A239}" type="datetime1">
              <a:rPr lang="it-IT" smtClean="0"/>
              <a:t>13/12/2021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Ricerca sull’Area Benessere in provincia di Genova  Settori: estetica ed acconciatura 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46114-20B8-2B4C-8140-2E31181158B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58107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EA95A-D04C-6F4C-A0FA-B2F42A6A0B9D}" type="datetime1">
              <a:rPr lang="it-IT" smtClean="0"/>
              <a:t>13/12/2021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Ricerca sull’Area Benessere in provincia di Genova  Settori: estetica ed acconciatura 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46114-20B8-2B4C-8140-2E31181158B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34915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439CD-0352-D049-8F50-F1AAFD933263}" type="datetime1">
              <a:rPr lang="it-IT" smtClean="0"/>
              <a:t>13/12/2021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Ricerca sull’Area Benessere in provincia di Genova  Settori: estetica ed acconciatura 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46114-20B8-2B4C-8140-2E31181158B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06828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84B33-2C9D-5949-A156-B68CCCD8E63E}" type="datetime1">
              <a:rPr lang="it-IT" smtClean="0"/>
              <a:t>13/12/2021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Ricerca sull’Area Benessere in provincia di Genova  Settori: estetica ed acconciatura </a:t>
            </a:r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46114-20B8-2B4C-8140-2E31181158B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78260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374D-7CA4-7C47-A1EE-9F56DB4B54B2}" type="datetime1">
              <a:rPr lang="it-IT" smtClean="0"/>
              <a:t>13/12/2021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Ricerca sull’Area Benessere in provincia di Genova  Settori: estetica ed acconciatura 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46114-20B8-2B4C-8140-2E31181158B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15604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43F59-CB58-3942-8B96-FCD0AE1E462C}" type="datetime1">
              <a:rPr lang="it-IT" smtClean="0"/>
              <a:t>13/12/2021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Ricerca sull’Area Benessere in provincia di Genova  Settori: estetica ed acconciatura 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46114-20B8-2B4C-8140-2E31181158B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72983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C976B-3AB6-6C40-A6A3-60908991B3D2}" type="datetime1">
              <a:rPr lang="it-IT" smtClean="0"/>
              <a:t>13/12/2021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Ricerca sull’Area Benessere in provincia di Genova  Settori: estetica ed acconciatura 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46114-20B8-2B4C-8140-2E31181158B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83741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5E390-1D47-584F-B11F-AA4776B45B88}" type="datetime1">
              <a:rPr lang="it-IT" smtClean="0"/>
              <a:t>13/12/2021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Ricerca sull’Area Benessere in provincia di Genova  Settori: estetica ed acconciatura 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46114-20B8-2B4C-8140-2E31181158B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76624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ED14A0-5AF8-2A43-B164-62E0C7156B73}" type="datetime1">
              <a:rPr lang="it-IT" smtClean="0"/>
              <a:t>13/12/2021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/>
              <a:t>Ricerca sull’Area Benessere in provincia di Genova  Settori: estetica ed acconciatura 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546114-20B8-2B4C-8140-2E31181158B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18848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tangolo 11"/>
          <p:cNvSpPr/>
          <p:nvPr/>
        </p:nvSpPr>
        <p:spPr>
          <a:xfrm>
            <a:off x="558375" y="2310077"/>
            <a:ext cx="8007752" cy="21005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b="1" dirty="0">
                <a:cs typeface="Candara"/>
              </a:rPr>
              <a:t>……………………………….</a:t>
            </a:r>
          </a:p>
          <a:p>
            <a:pPr algn="ctr"/>
            <a:endParaRPr lang="it-IT" b="1" dirty="0">
              <a:cs typeface="Candara"/>
            </a:endParaRPr>
          </a:p>
          <a:p>
            <a:pPr algn="ctr"/>
            <a:r>
              <a:rPr lang="it-IT" b="1" dirty="0">
                <a:cs typeface="Candara"/>
              </a:rPr>
              <a:t>Ricerca Stress Lavoro Correlato</a:t>
            </a:r>
          </a:p>
          <a:p>
            <a:pPr algn="ctr"/>
            <a:r>
              <a:rPr lang="it-IT" b="1" dirty="0">
                <a:cs typeface="Candara"/>
              </a:rPr>
              <a:t>ELABORAZIONI POST COVID</a:t>
            </a:r>
          </a:p>
          <a:p>
            <a:endParaRPr lang="it-IT" b="1" dirty="0">
              <a:cs typeface="Candara"/>
            </a:endParaRPr>
          </a:p>
          <a:p>
            <a:pPr algn="ctr"/>
            <a:r>
              <a:rPr lang="it-IT" sz="1200" dirty="0">
                <a:cs typeface="Candara"/>
              </a:rPr>
              <a:t/>
            </a:r>
            <a:br>
              <a:rPr lang="it-IT" sz="1200" dirty="0">
                <a:cs typeface="Candara"/>
              </a:rPr>
            </a:br>
            <a:endParaRPr lang="it-IT" dirty="0">
              <a:cs typeface="Candara"/>
            </a:endParaRPr>
          </a:p>
          <a:p>
            <a:pPr algn="ctr">
              <a:buNone/>
            </a:pPr>
            <a:r>
              <a:rPr lang="it-IT" sz="1050" dirty="0">
                <a:cs typeface="Candara"/>
              </a:rPr>
              <a:t>Genova</a:t>
            </a:r>
            <a:r>
              <a:rPr lang="it-IT" sz="1050">
                <a:cs typeface="Candara"/>
              </a:rPr>
              <a:t>, …30.11.2021</a:t>
            </a:r>
            <a:endParaRPr lang="it-IT" sz="1050" dirty="0">
              <a:cs typeface="Candara"/>
            </a:endParaRP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>
          <a:xfrm>
            <a:off x="2781300" y="6356350"/>
            <a:ext cx="3529694" cy="365125"/>
          </a:xfrm>
        </p:spPr>
        <p:txBody>
          <a:bodyPr/>
          <a:lstStyle/>
          <a:p>
            <a:r>
              <a:rPr lang="it-IT" sz="900" b="1" i="1" dirty="0"/>
              <a:t> </a:t>
            </a:r>
            <a:endParaRPr lang="it-IT" sz="900" b="1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it-IT" dirty="0"/>
          </a:p>
        </p:txBody>
      </p:sp>
      <p:pic>
        <p:nvPicPr>
          <p:cNvPr id="17" name="Immagine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6127" y="843457"/>
            <a:ext cx="2232248" cy="634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44829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piè di pagina 1">
            <a:extLst>
              <a:ext uri="{FF2B5EF4-FFF2-40B4-BE49-F238E27FC236}">
                <a16:creationId xmlns:a16="http://schemas.microsoft.com/office/drawing/2014/main" xmlns="" id="{D7FF8283-E1A8-9B45-BC5F-0C046AEE2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z="900" i="1" dirty="0">
                <a:solidFill>
                  <a:srgbClr val="000000"/>
                </a:solidFill>
                <a:cs typeface="Candara"/>
              </a:rPr>
              <a:t>Ricerca Stress Lavoro Correlato</a:t>
            </a:r>
          </a:p>
          <a:p>
            <a:endParaRPr lang="it-IT" sz="900" i="1" dirty="0">
              <a:solidFill>
                <a:srgbClr val="000000"/>
              </a:solidFill>
            </a:endParaRP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46114-20B8-2B4C-8140-2E31181158B3}" type="slidenum">
              <a:rPr lang="it-IT" smtClean="0"/>
              <a:t>10</a:t>
            </a:fld>
            <a:endParaRPr lang="it-IT" dirty="0"/>
          </a:p>
        </p:txBody>
      </p:sp>
      <p:pic>
        <p:nvPicPr>
          <p:cNvPr id="11" name="Immagine 10">
            <a:extLst>
              <a:ext uri="{FF2B5EF4-FFF2-40B4-BE49-F238E27FC236}">
                <a16:creationId xmlns:a16="http://schemas.microsoft.com/office/drawing/2014/main" xmlns="" id="{1682E449-5F88-0048-956A-1DA6D29F92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5876" y="136525"/>
            <a:ext cx="2232248" cy="634628"/>
          </a:xfrm>
          <a:prstGeom prst="rect">
            <a:avLst/>
          </a:prstGeom>
        </p:spPr>
      </p:pic>
      <p:graphicFrame>
        <p:nvGraphicFramePr>
          <p:cNvPr id="6" name="Grafico 5">
            <a:extLst>
              <a:ext uri="{FF2B5EF4-FFF2-40B4-BE49-F238E27FC236}">
                <a16:creationId xmlns:a16="http://schemas.microsoft.com/office/drawing/2014/main" xmlns="" id="{FFDBB95D-BE1F-43ED-80CF-9494F66280F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05834622"/>
              </p:ext>
            </p:extLst>
          </p:nvPr>
        </p:nvGraphicFramePr>
        <p:xfrm>
          <a:off x="590550" y="771153"/>
          <a:ext cx="8096250" cy="52581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004883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piè di pagina 1">
            <a:extLst>
              <a:ext uri="{FF2B5EF4-FFF2-40B4-BE49-F238E27FC236}">
                <a16:creationId xmlns:a16="http://schemas.microsoft.com/office/drawing/2014/main" xmlns="" id="{D7FF8283-E1A8-9B45-BC5F-0C046AEE2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z="900" i="1" dirty="0">
                <a:solidFill>
                  <a:srgbClr val="000000"/>
                </a:solidFill>
                <a:cs typeface="Candara"/>
              </a:rPr>
              <a:t>Ricerca Stress Lavoro Correlato</a:t>
            </a:r>
          </a:p>
          <a:p>
            <a:endParaRPr lang="it-IT" sz="900" i="1" dirty="0">
              <a:solidFill>
                <a:srgbClr val="000000"/>
              </a:solidFill>
            </a:endParaRP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46114-20B8-2B4C-8140-2E31181158B3}" type="slidenum">
              <a:rPr lang="it-IT" smtClean="0"/>
              <a:t>11</a:t>
            </a:fld>
            <a:endParaRPr lang="it-IT" dirty="0"/>
          </a:p>
        </p:txBody>
      </p:sp>
      <p:pic>
        <p:nvPicPr>
          <p:cNvPr id="11" name="Immagine 10">
            <a:extLst>
              <a:ext uri="{FF2B5EF4-FFF2-40B4-BE49-F238E27FC236}">
                <a16:creationId xmlns:a16="http://schemas.microsoft.com/office/drawing/2014/main" xmlns="" id="{1682E449-5F88-0048-956A-1DA6D29F92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5876" y="136525"/>
            <a:ext cx="2232248" cy="634628"/>
          </a:xfrm>
          <a:prstGeom prst="rect">
            <a:avLst/>
          </a:prstGeom>
        </p:spPr>
      </p:pic>
      <p:graphicFrame>
        <p:nvGraphicFramePr>
          <p:cNvPr id="8" name="Grafico 7">
            <a:extLst>
              <a:ext uri="{FF2B5EF4-FFF2-40B4-BE49-F238E27FC236}">
                <a16:creationId xmlns:a16="http://schemas.microsoft.com/office/drawing/2014/main" xmlns="" id="{B300C6B8-E490-4062-92D6-17DF6007858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71509766"/>
              </p:ext>
            </p:extLst>
          </p:nvPr>
        </p:nvGraphicFramePr>
        <p:xfrm>
          <a:off x="619124" y="1238249"/>
          <a:ext cx="8143875" cy="4733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948627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piè di pagina 1">
            <a:extLst>
              <a:ext uri="{FF2B5EF4-FFF2-40B4-BE49-F238E27FC236}">
                <a16:creationId xmlns:a16="http://schemas.microsoft.com/office/drawing/2014/main" xmlns="" id="{D7FF8283-E1A8-9B45-BC5F-0C046AEE2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z="900" i="1" dirty="0">
                <a:solidFill>
                  <a:srgbClr val="000000"/>
                </a:solidFill>
                <a:cs typeface="Candara"/>
              </a:rPr>
              <a:t>Ricerca Stress Lavoro Correlato</a:t>
            </a:r>
          </a:p>
          <a:p>
            <a:endParaRPr lang="it-IT" sz="900" i="1" dirty="0">
              <a:solidFill>
                <a:srgbClr val="000000"/>
              </a:solidFill>
            </a:endParaRP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46114-20B8-2B4C-8140-2E31181158B3}" type="slidenum">
              <a:rPr lang="it-IT" smtClean="0"/>
              <a:t>12</a:t>
            </a:fld>
            <a:endParaRPr lang="it-IT" dirty="0"/>
          </a:p>
        </p:txBody>
      </p:sp>
      <p:pic>
        <p:nvPicPr>
          <p:cNvPr id="11" name="Immagine 10">
            <a:extLst>
              <a:ext uri="{FF2B5EF4-FFF2-40B4-BE49-F238E27FC236}">
                <a16:creationId xmlns:a16="http://schemas.microsoft.com/office/drawing/2014/main" xmlns="" id="{1682E449-5F88-0048-956A-1DA6D29F92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5876" y="136525"/>
            <a:ext cx="2232248" cy="634628"/>
          </a:xfrm>
          <a:prstGeom prst="rect">
            <a:avLst/>
          </a:prstGeom>
        </p:spPr>
      </p:pic>
      <p:graphicFrame>
        <p:nvGraphicFramePr>
          <p:cNvPr id="10" name="Grafico 9">
            <a:extLst>
              <a:ext uri="{FF2B5EF4-FFF2-40B4-BE49-F238E27FC236}">
                <a16:creationId xmlns:a16="http://schemas.microsoft.com/office/drawing/2014/main" xmlns="" id="{CB4C02CE-7E5E-4FA6-8DA3-DD063291A54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65375471"/>
              </p:ext>
            </p:extLst>
          </p:nvPr>
        </p:nvGraphicFramePr>
        <p:xfrm>
          <a:off x="333376" y="1052512"/>
          <a:ext cx="8258174" cy="4752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102474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piè di pagina 1">
            <a:extLst>
              <a:ext uri="{FF2B5EF4-FFF2-40B4-BE49-F238E27FC236}">
                <a16:creationId xmlns:a16="http://schemas.microsoft.com/office/drawing/2014/main" xmlns="" id="{D7FF8283-E1A8-9B45-BC5F-0C046AEE2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z="900" i="1" dirty="0">
                <a:solidFill>
                  <a:srgbClr val="000000"/>
                </a:solidFill>
                <a:cs typeface="Candara"/>
              </a:rPr>
              <a:t>Ricerca Stress Lavoro Correlato</a:t>
            </a:r>
          </a:p>
          <a:p>
            <a:endParaRPr lang="it-IT" sz="900" i="1" dirty="0">
              <a:solidFill>
                <a:srgbClr val="000000"/>
              </a:solidFill>
            </a:endParaRP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46114-20B8-2B4C-8140-2E31181158B3}" type="slidenum">
              <a:rPr lang="it-IT" smtClean="0"/>
              <a:t>13</a:t>
            </a:fld>
            <a:endParaRPr lang="it-IT" dirty="0"/>
          </a:p>
        </p:txBody>
      </p:sp>
      <p:pic>
        <p:nvPicPr>
          <p:cNvPr id="11" name="Immagine 10">
            <a:extLst>
              <a:ext uri="{FF2B5EF4-FFF2-40B4-BE49-F238E27FC236}">
                <a16:creationId xmlns:a16="http://schemas.microsoft.com/office/drawing/2014/main" xmlns="" id="{1682E449-5F88-0048-956A-1DA6D29F92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5876" y="136525"/>
            <a:ext cx="2232248" cy="634628"/>
          </a:xfrm>
          <a:prstGeom prst="rect">
            <a:avLst/>
          </a:prstGeom>
        </p:spPr>
      </p:pic>
      <p:graphicFrame>
        <p:nvGraphicFramePr>
          <p:cNvPr id="6" name="Grafico 5">
            <a:extLst>
              <a:ext uri="{FF2B5EF4-FFF2-40B4-BE49-F238E27FC236}">
                <a16:creationId xmlns:a16="http://schemas.microsoft.com/office/drawing/2014/main" xmlns="" id="{EADBB9F8-311D-4142-9F7B-D485D4643B9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91456184"/>
              </p:ext>
            </p:extLst>
          </p:nvPr>
        </p:nvGraphicFramePr>
        <p:xfrm>
          <a:off x="400050" y="981075"/>
          <a:ext cx="8362950" cy="5375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085242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piè di pagina 1">
            <a:extLst>
              <a:ext uri="{FF2B5EF4-FFF2-40B4-BE49-F238E27FC236}">
                <a16:creationId xmlns:a16="http://schemas.microsoft.com/office/drawing/2014/main" xmlns="" id="{D7FF8283-E1A8-9B45-BC5F-0C046AEE2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z="900" i="1" dirty="0">
                <a:solidFill>
                  <a:srgbClr val="000000"/>
                </a:solidFill>
                <a:cs typeface="Candara"/>
              </a:rPr>
              <a:t>Ricerca Stress Lavoro Correlato</a:t>
            </a:r>
          </a:p>
          <a:p>
            <a:endParaRPr lang="it-IT" sz="900" i="1" dirty="0">
              <a:solidFill>
                <a:srgbClr val="000000"/>
              </a:solidFill>
            </a:endParaRP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46114-20B8-2B4C-8140-2E31181158B3}" type="slidenum">
              <a:rPr lang="it-IT" smtClean="0"/>
              <a:t>14</a:t>
            </a:fld>
            <a:endParaRPr lang="it-IT" dirty="0"/>
          </a:p>
        </p:txBody>
      </p:sp>
      <p:pic>
        <p:nvPicPr>
          <p:cNvPr id="11" name="Immagine 10">
            <a:extLst>
              <a:ext uri="{FF2B5EF4-FFF2-40B4-BE49-F238E27FC236}">
                <a16:creationId xmlns:a16="http://schemas.microsoft.com/office/drawing/2014/main" xmlns="" id="{1682E449-5F88-0048-956A-1DA6D29F92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5876" y="136525"/>
            <a:ext cx="2232248" cy="634628"/>
          </a:xfrm>
          <a:prstGeom prst="rect">
            <a:avLst/>
          </a:prstGeom>
        </p:spPr>
      </p:pic>
      <p:graphicFrame>
        <p:nvGraphicFramePr>
          <p:cNvPr id="6" name="Grafico 5">
            <a:extLst>
              <a:ext uri="{FF2B5EF4-FFF2-40B4-BE49-F238E27FC236}">
                <a16:creationId xmlns:a16="http://schemas.microsoft.com/office/drawing/2014/main" xmlns="" id="{176D5ECB-106D-4BC3-877B-1BDFD73A008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52055896"/>
              </p:ext>
            </p:extLst>
          </p:nvPr>
        </p:nvGraphicFramePr>
        <p:xfrm>
          <a:off x="419099" y="1028700"/>
          <a:ext cx="8410575" cy="5219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985472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piè di pagina 1">
            <a:extLst>
              <a:ext uri="{FF2B5EF4-FFF2-40B4-BE49-F238E27FC236}">
                <a16:creationId xmlns:a16="http://schemas.microsoft.com/office/drawing/2014/main" xmlns="" id="{D7FF8283-E1A8-9B45-BC5F-0C046AEE2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z="900" i="1" dirty="0">
                <a:solidFill>
                  <a:srgbClr val="000000"/>
                </a:solidFill>
                <a:cs typeface="Candara"/>
              </a:rPr>
              <a:t>Ricerca Stress Lavoro Correlato</a:t>
            </a:r>
          </a:p>
          <a:p>
            <a:endParaRPr lang="it-IT" sz="900" i="1" dirty="0">
              <a:solidFill>
                <a:srgbClr val="000000"/>
              </a:solidFill>
            </a:endParaRP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46114-20B8-2B4C-8140-2E31181158B3}" type="slidenum">
              <a:rPr lang="it-IT" smtClean="0"/>
              <a:t>15</a:t>
            </a:fld>
            <a:endParaRPr lang="it-IT" dirty="0"/>
          </a:p>
        </p:txBody>
      </p:sp>
      <p:pic>
        <p:nvPicPr>
          <p:cNvPr id="11" name="Immagine 10">
            <a:extLst>
              <a:ext uri="{FF2B5EF4-FFF2-40B4-BE49-F238E27FC236}">
                <a16:creationId xmlns:a16="http://schemas.microsoft.com/office/drawing/2014/main" xmlns="" id="{1682E449-5F88-0048-956A-1DA6D29F92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5876" y="136525"/>
            <a:ext cx="2232248" cy="634628"/>
          </a:xfrm>
          <a:prstGeom prst="rect">
            <a:avLst/>
          </a:prstGeom>
        </p:spPr>
      </p:pic>
      <p:graphicFrame>
        <p:nvGraphicFramePr>
          <p:cNvPr id="8" name="Grafico 7">
            <a:extLst>
              <a:ext uri="{FF2B5EF4-FFF2-40B4-BE49-F238E27FC236}">
                <a16:creationId xmlns:a16="http://schemas.microsoft.com/office/drawing/2014/main" xmlns="" id="{99B64529-A412-4844-90F0-E39F9A1163C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40533208"/>
              </p:ext>
            </p:extLst>
          </p:nvPr>
        </p:nvGraphicFramePr>
        <p:xfrm>
          <a:off x="752474" y="1323976"/>
          <a:ext cx="7934325" cy="47910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235676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piè di pagina 1">
            <a:extLst>
              <a:ext uri="{FF2B5EF4-FFF2-40B4-BE49-F238E27FC236}">
                <a16:creationId xmlns:a16="http://schemas.microsoft.com/office/drawing/2014/main" xmlns="" id="{D7FF8283-E1A8-9B45-BC5F-0C046AEE2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z="900" i="1" dirty="0">
                <a:solidFill>
                  <a:srgbClr val="000000"/>
                </a:solidFill>
                <a:cs typeface="Candara"/>
              </a:rPr>
              <a:t>Ricerca Stress Lavoro Correlato</a:t>
            </a:r>
          </a:p>
          <a:p>
            <a:endParaRPr lang="it-IT" sz="900" i="1" dirty="0">
              <a:solidFill>
                <a:srgbClr val="000000"/>
              </a:solidFill>
            </a:endParaRP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46114-20B8-2B4C-8140-2E31181158B3}" type="slidenum">
              <a:rPr lang="it-IT" smtClean="0"/>
              <a:t>16</a:t>
            </a:fld>
            <a:endParaRPr lang="it-IT" dirty="0"/>
          </a:p>
        </p:txBody>
      </p:sp>
      <p:pic>
        <p:nvPicPr>
          <p:cNvPr id="11" name="Immagine 10">
            <a:extLst>
              <a:ext uri="{FF2B5EF4-FFF2-40B4-BE49-F238E27FC236}">
                <a16:creationId xmlns:a16="http://schemas.microsoft.com/office/drawing/2014/main" xmlns="" id="{1682E449-5F88-0048-956A-1DA6D29F92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5876" y="136525"/>
            <a:ext cx="2232248" cy="634628"/>
          </a:xfrm>
          <a:prstGeom prst="rect">
            <a:avLst/>
          </a:prstGeom>
        </p:spPr>
      </p:pic>
      <p:graphicFrame>
        <p:nvGraphicFramePr>
          <p:cNvPr id="8" name="Grafico 7">
            <a:extLst>
              <a:ext uri="{FF2B5EF4-FFF2-40B4-BE49-F238E27FC236}">
                <a16:creationId xmlns:a16="http://schemas.microsoft.com/office/drawing/2014/main" xmlns="" id="{A7E7D80B-888F-4076-9D43-7F182486A6D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76280742"/>
              </p:ext>
            </p:extLst>
          </p:nvPr>
        </p:nvGraphicFramePr>
        <p:xfrm>
          <a:off x="790575" y="1352550"/>
          <a:ext cx="7896225" cy="4733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164885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piè di pagina 1">
            <a:extLst>
              <a:ext uri="{FF2B5EF4-FFF2-40B4-BE49-F238E27FC236}">
                <a16:creationId xmlns:a16="http://schemas.microsoft.com/office/drawing/2014/main" xmlns="" id="{D7FF8283-E1A8-9B45-BC5F-0C046AEE2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z="900" i="1" dirty="0">
                <a:solidFill>
                  <a:srgbClr val="000000"/>
                </a:solidFill>
                <a:cs typeface="Candara"/>
              </a:rPr>
              <a:t>Ricerca Stress Lavoro Correlato</a:t>
            </a:r>
          </a:p>
          <a:p>
            <a:endParaRPr lang="it-IT" sz="900" i="1" dirty="0">
              <a:solidFill>
                <a:srgbClr val="000000"/>
              </a:solidFill>
            </a:endParaRP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46114-20B8-2B4C-8140-2E31181158B3}" type="slidenum">
              <a:rPr lang="it-IT" smtClean="0"/>
              <a:t>17</a:t>
            </a:fld>
            <a:endParaRPr lang="it-IT" dirty="0"/>
          </a:p>
        </p:txBody>
      </p:sp>
      <p:pic>
        <p:nvPicPr>
          <p:cNvPr id="11" name="Immagine 10">
            <a:extLst>
              <a:ext uri="{FF2B5EF4-FFF2-40B4-BE49-F238E27FC236}">
                <a16:creationId xmlns:a16="http://schemas.microsoft.com/office/drawing/2014/main" xmlns="" id="{1682E449-5F88-0048-956A-1DA6D29F92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5876" y="136525"/>
            <a:ext cx="2232248" cy="634628"/>
          </a:xfrm>
          <a:prstGeom prst="rect">
            <a:avLst/>
          </a:prstGeom>
        </p:spPr>
      </p:pic>
      <p:graphicFrame>
        <p:nvGraphicFramePr>
          <p:cNvPr id="8" name="Grafico 7">
            <a:extLst>
              <a:ext uri="{FF2B5EF4-FFF2-40B4-BE49-F238E27FC236}">
                <a16:creationId xmlns:a16="http://schemas.microsoft.com/office/drawing/2014/main" xmlns="" id="{D44AF08A-A531-4871-9563-A2315E4C8B0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68845582"/>
              </p:ext>
            </p:extLst>
          </p:nvPr>
        </p:nvGraphicFramePr>
        <p:xfrm>
          <a:off x="133350" y="695325"/>
          <a:ext cx="8801100" cy="54838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612857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piè di pagina 1">
            <a:extLst>
              <a:ext uri="{FF2B5EF4-FFF2-40B4-BE49-F238E27FC236}">
                <a16:creationId xmlns:a16="http://schemas.microsoft.com/office/drawing/2014/main" xmlns="" id="{D7FF8283-E1A8-9B45-BC5F-0C046AEE2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z="900" i="1" dirty="0">
                <a:solidFill>
                  <a:srgbClr val="000000"/>
                </a:solidFill>
                <a:cs typeface="Candara"/>
              </a:rPr>
              <a:t>Ricerca Stress Lavoro Correlato</a:t>
            </a:r>
          </a:p>
          <a:p>
            <a:endParaRPr lang="it-IT" sz="900" i="1" dirty="0">
              <a:solidFill>
                <a:srgbClr val="000000"/>
              </a:solidFill>
            </a:endParaRP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46114-20B8-2B4C-8140-2E31181158B3}" type="slidenum">
              <a:rPr lang="it-IT" smtClean="0"/>
              <a:t>18</a:t>
            </a:fld>
            <a:endParaRPr lang="it-IT" dirty="0"/>
          </a:p>
        </p:txBody>
      </p:sp>
      <p:pic>
        <p:nvPicPr>
          <p:cNvPr id="11" name="Immagine 10">
            <a:extLst>
              <a:ext uri="{FF2B5EF4-FFF2-40B4-BE49-F238E27FC236}">
                <a16:creationId xmlns:a16="http://schemas.microsoft.com/office/drawing/2014/main" xmlns="" id="{1682E449-5F88-0048-956A-1DA6D29F92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5876" y="136525"/>
            <a:ext cx="2232248" cy="634628"/>
          </a:xfrm>
          <a:prstGeom prst="rect">
            <a:avLst/>
          </a:prstGeom>
        </p:spPr>
      </p:pic>
      <p:graphicFrame>
        <p:nvGraphicFramePr>
          <p:cNvPr id="6" name="Grafico 5">
            <a:extLst>
              <a:ext uri="{FF2B5EF4-FFF2-40B4-BE49-F238E27FC236}">
                <a16:creationId xmlns:a16="http://schemas.microsoft.com/office/drawing/2014/main" xmlns="" id="{4C47762A-95F1-4AAA-A0C7-606E8641892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03738635"/>
              </p:ext>
            </p:extLst>
          </p:nvPr>
        </p:nvGraphicFramePr>
        <p:xfrm>
          <a:off x="552449" y="1006103"/>
          <a:ext cx="8334375" cy="5365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212623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piè di pagina 1">
            <a:extLst>
              <a:ext uri="{FF2B5EF4-FFF2-40B4-BE49-F238E27FC236}">
                <a16:creationId xmlns:a16="http://schemas.microsoft.com/office/drawing/2014/main" xmlns="" id="{D7FF8283-E1A8-9B45-BC5F-0C046AEE2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z="900" i="1" dirty="0">
                <a:solidFill>
                  <a:srgbClr val="000000"/>
                </a:solidFill>
                <a:cs typeface="Candara"/>
              </a:rPr>
              <a:t>Ricerca Stress Lavoro Correlato</a:t>
            </a:r>
          </a:p>
          <a:p>
            <a:endParaRPr lang="it-IT" sz="900" i="1" dirty="0">
              <a:solidFill>
                <a:srgbClr val="000000"/>
              </a:solidFill>
            </a:endParaRP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46114-20B8-2B4C-8140-2E31181158B3}" type="slidenum">
              <a:rPr lang="it-IT" smtClean="0"/>
              <a:t>19</a:t>
            </a:fld>
            <a:endParaRPr lang="it-IT" dirty="0"/>
          </a:p>
        </p:txBody>
      </p:sp>
      <p:pic>
        <p:nvPicPr>
          <p:cNvPr id="11" name="Immagine 10">
            <a:extLst>
              <a:ext uri="{FF2B5EF4-FFF2-40B4-BE49-F238E27FC236}">
                <a16:creationId xmlns:a16="http://schemas.microsoft.com/office/drawing/2014/main" xmlns="" id="{1682E449-5F88-0048-956A-1DA6D29F92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5876" y="136525"/>
            <a:ext cx="2232248" cy="634628"/>
          </a:xfrm>
          <a:prstGeom prst="rect">
            <a:avLst/>
          </a:prstGeom>
        </p:spPr>
      </p:pic>
      <p:graphicFrame>
        <p:nvGraphicFramePr>
          <p:cNvPr id="8" name="Grafico 7">
            <a:extLst>
              <a:ext uri="{FF2B5EF4-FFF2-40B4-BE49-F238E27FC236}">
                <a16:creationId xmlns:a16="http://schemas.microsoft.com/office/drawing/2014/main" xmlns="" id="{63AAA325-A11D-4698-9829-1E5422E5374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96567714"/>
              </p:ext>
            </p:extLst>
          </p:nvPr>
        </p:nvGraphicFramePr>
        <p:xfrm>
          <a:off x="847726" y="1019174"/>
          <a:ext cx="7305674" cy="4829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777711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>
          <a:xfrm>
            <a:off x="2781300" y="6356350"/>
            <a:ext cx="3529694" cy="365125"/>
          </a:xfrm>
        </p:spPr>
        <p:txBody>
          <a:bodyPr/>
          <a:lstStyle/>
          <a:p>
            <a:r>
              <a:rPr lang="it-IT" sz="900" b="1" i="1" dirty="0"/>
              <a:t> </a:t>
            </a:r>
            <a:endParaRPr lang="it-IT" sz="900" b="1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it-IT" dirty="0"/>
          </a:p>
        </p:txBody>
      </p:sp>
      <p:pic>
        <p:nvPicPr>
          <p:cNvPr id="17" name="Immagine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6127" y="386257"/>
            <a:ext cx="2232248" cy="634628"/>
          </a:xfrm>
          <a:prstGeom prst="rect">
            <a:avLst/>
          </a:prstGeom>
        </p:spPr>
      </p:pic>
      <p:graphicFrame>
        <p:nvGraphicFramePr>
          <p:cNvPr id="7" name="Grafico 6">
            <a:extLst>
              <a:ext uri="{FF2B5EF4-FFF2-40B4-BE49-F238E27FC236}">
                <a16:creationId xmlns:a16="http://schemas.microsoft.com/office/drawing/2014/main" xmlns="" id="{85525C9F-B67E-4EBD-A34D-2E9F8E1AC6A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20248641"/>
              </p:ext>
            </p:extLst>
          </p:nvPr>
        </p:nvGraphicFramePr>
        <p:xfrm>
          <a:off x="704850" y="1190625"/>
          <a:ext cx="8086725" cy="5010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6120396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piè di pagina 1">
            <a:extLst>
              <a:ext uri="{FF2B5EF4-FFF2-40B4-BE49-F238E27FC236}">
                <a16:creationId xmlns:a16="http://schemas.microsoft.com/office/drawing/2014/main" xmlns="" id="{D7FF8283-E1A8-9B45-BC5F-0C046AEE2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z="900" i="1" dirty="0">
                <a:solidFill>
                  <a:srgbClr val="000000"/>
                </a:solidFill>
                <a:cs typeface="Candara"/>
              </a:rPr>
              <a:t>Ricerca Stress Lavoro Correlato</a:t>
            </a:r>
          </a:p>
          <a:p>
            <a:endParaRPr lang="it-IT" sz="900" i="1" dirty="0">
              <a:solidFill>
                <a:srgbClr val="000000"/>
              </a:solidFill>
            </a:endParaRP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46114-20B8-2B4C-8140-2E31181158B3}" type="slidenum">
              <a:rPr lang="it-IT" smtClean="0"/>
              <a:t>20</a:t>
            </a:fld>
            <a:endParaRPr lang="it-IT" dirty="0"/>
          </a:p>
        </p:txBody>
      </p:sp>
      <p:pic>
        <p:nvPicPr>
          <p:cNvPr id="11" name="Immagine 10">
            <a:extLst>
              <a:ext uri="{FF2B5EF4-FFF2-40B4-BE49-F238E27FC236}">
                <a16:creationId xmlns:a16="http://schemas.microsoft.com/office/drawing/2014/main" xmlns="" id="{1682E449-5F88-0048-956A-1DA6D29F92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5876" y="136525"/>
            <a:ext cx="2232248" cy="634628"/>
          </a:xfrm>
          <a:prstGeom prst="rect">
            <a:avLst/>
          </a:prstGeom>
        </p:spPr>
      </p:pic>
      <p:graphicFrame>
        <p:nvGraphicFramePr>
          <p:cNvPr id="8" name="Grafico 7">
            <a:extLst>
              <a:ext uri="{FF2B5EF4-FFF2-40B4-BE49-F238E27FC236}">
                <a16:creationId xmlns:a16="http://schemas.microsoft.com/office/drawing/2014/main" xmlns="" id="{E3DE45B2-286B-44B8-A0AC-F67E052EC51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30701022"/>
              </p:ext>
            </p:extLst>
          </p:nvPr>
        </p:nvGraphicFramePr>
        <p:xfrm>
          <a:off x="342900" y="771153"/>
          <a:ext cx="8343900" cy="54200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16046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piè di pagina 1">
            <a:extLst>
              <a:ext uri="{FF2B5EF4-FFF2-40B4-BE49-F238E27FC236}">
                <a16:creationId xmlns:a16="http://schemas.microsoft.com/office/drawing/2014/main" xmlns="" id="{D7FF8283-E1A8-9B45-BC5F-0C046AEE2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z="900" i="1" dirty="0">
                <a:solidFill>
                  <a:srgbClr val="000000"/>
                </a:solidFill>
                <a:cs typeface="Candara"/>
              </a:rPr>
              <a:t>Ricerca Stress Lavoro Correlato</a:t>
            </a:r>
          </a:p>
          <a:p>
            <a:endParaRPr lang="it-IT" sz="900" i="1" dirty="0">
              <a:solidFill>
                <a:srgbClr val="000000"/>
              </a:solidFill>
            </a:endParaRP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46114-20B8-2B4C-8140-2E31181158B3}" type="slidenum">
              <a:rPr lang="it-IT" smtClean="0"/>
              <a:t>21</a:t>
            </a:fld>
            <a:endParaRPr lang="it-IT" dirty="0"/>
          </a:p>
        </p:txBody>
      </p:sp>
      <p:pic>
        <p:nvPicPr>
          <p:cNvPr id="11" name="Immagine 10">
            <a:extLst>
              <a:ext uri="{FF2B5EF4-FFF2-40B4-BE49-F238E27FC236}">
                <a16:creationId xmlns:a16="http://schemas.microsoft.com/office/drawing/2014/main" xmlns="" id="{1682E449-5F88-0048-956A-1DA6D29F92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5876" y="136525"/>
            <a:ext cx="2232248" cy="634628"/>
          </a:xfrm>
          <a:prstGeom prst="rect">
            <a:avLst/>
          </a:prstGeom>
        </p:spPr>
      </p:pic>
      <p:graphicFrame>
        <p:nvGraphicFramePr>
          <p:cNvPr id="8" name="Grafico 7">
            <a:extLst>
              <a:ext uri="{FF2B5EF4-FFF2-40B4-BE49-F238E27FC236}">
                <a16:creationId xmlns:a16="http://schemas.microsoft.com/office/drawing/2014/main" xmlns="" id="{17E21312-FBEB-4A6F-8478-6017DE24709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49595302"/>
              </p:ext>
            </p:extLst>
          </p:nvPr>
        </p:nvGraphicFramePr>
        <p:xfrm>
          <a:off x="466725" y="1133475"/>
          <a:ext cx="8048625" cy="4905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4236459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piè di pagina 1">
            <a:extLst>
              <a:ext uri="{FF2B5EF4-FFF2-40B4-BE49-F238E27FC236}">
                <a16:creationId xmlns:a16="http://schemas.microsoft.com/office/drawing/2014/main" xmlns="" id="{D7FF8283-E1A8-9B45-BC5F-0C046AEE2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z="900" i="1" dirty="0">
                <a:solidFill>
                  <a:srgbClr val="000000"/>
                </a:solidFill>
                <a:cs typeface="Candara"/>
              </a:rPr>
              <a:t>Ricerca Stress Lavoro Correlato</a:t>
            </a:r>
          </a:p>
          <a:p>
            <a:endParaRPr lang="it-IT" sz="900" i="1" dirty="0">
              <a:solidFill>
                <a:srgbClr val="000000"/>
              </a:solidFill>
            </a:endParaRP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46114-20B8-2B4C-8140-2E31181158B3}" type="slidenum">
              <a:rPr lang="it-IT" smtClean="0"/>
              <a:t>22</a:t>
            </a:fld>
            <a:endParaRPr lang="it-IT" dirty="0"/>
          </a:p>
        </p:txBody>
      </p:sp>
      <p:pic>
        <p:nvPicPr>
          <p:cNvPr id="11" name="Immagine 10">
            <a:extLst>
              <a:ext uri="{FF2B5EF4-FFF2-40B4-BE49-F238E27FC236}">
                <a16:creationId xmlns:a16="http://schemas.microsoft.com/office/drawing/2014/main" xmlns="" id="{1682E449-5F88-0048-956A-1DA6D29F92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5876" y="136525"/>
            <a:ext cx="2232248" cy="634628"/>
          </a:xfrm>
          <a:prstGeom prst="rect">
            <a:avLst/>
          </a:prstGeom>
        </p:spPr>
      </p:pic>
      <p:graphicFrame>
        <p:nvGraphicFramePr>
          <p:cNvPr id="8" name="Grafico 7">
            <a:extLst>
              <a:ext uri="{FF2B5EF4-FFF2-40B4-BE49-F238E27FC236}">
                <a16:creationId xmlns:a16="http://schemas.microsoft.com/office/drawing/2014/main" xmlns="" id="{44733582-7A71-41AC-8B57-560C647391B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85462610"/>
              </p:ext>
            </p:extLst>
          </p:nvPr>
        </p:nvGraphicFramePr>
        <p:xfrm>
          <a:off x="552449" y="923925"/>
          <a:ext cx="7667625" cy="4972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7548156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piè di pagina 1">
            <a:extLst>
              <a:ext uri="{FF2B5EF4-FFF2-40B4-BE49-F238E27FC236}">
                <a16:creationId xmlns:a16="http://schemas.microsoft.com/office/drawing/2014/main" xmlns="" id="{D7FF8283-E1A8-9B45-BC5F-0C046AEE2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z="900" i="1" dirty="0">
                <a:solidFill>
                  <a:srgbClr val="000000"/>
                </a:solidFill>
                <a:cs typeface="Candara"/>
              </a:rPr>
              <a:t>Ricerca Stress Lavoro Correlato</a:t>
            </a:r>
          </a:p>
          <a:p>
            <a:endParaRPr lang="it-IT" sz="900" i="1" dirty="0">
              <a:solidFill>
                <a:srgbClr val="000000"/>
              </a:solidFill>
            </a:endParaRP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46114-20B8-2B4C-8140-2E31181158B3}" type="slidenum">
              <a:rPr lang="it-IT" smtClean="0"/>
              <a:t>23</a:t>
            </a:fld>
            <a:endParaRPr lang="it-IT" dirty="0"/>
          </a:p>
        </p:txBody>
      </p:sp>
      <p:pic>
        <p:nvPicPr>
          <p:cNvPr id="11" name="Immagine 10">
            <a:extLst>
              <a:ext uri="{FF2B5EF4-FFF2-40B4-BE49-F238E27FC236}">
                <a16:creationId xmlns:a16="http://schemas.microsoft.com/office/drawing/2014/main" xmlns="" id="{1682E449-5F88-0048-956A-1DA6D29F92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5876" y="136525"/>
            <a:ext cx="2232248" cy="634628"/>
          </a:xfrm>
          <a:prstGeom prst="rect">
            <a:avLst/>
          </a:prstGeom>
        </p:spPr>
      </p:pic>
      <p:graphicFrame>
        <p:nvGraphicFramePr>
          <p:cNvPr id="8" name="Grafico 7">
            <a:extLst>
              <a:ext uri="{FF2B5EF4-FFF2-40B4-BE49-F238E27FC236}">
                <a16:creationId xmlns:a16="http://schemas.microsoft.com/office/drawing/2014/main" xmlns="" id="{C1DD5829-6BB0-48EA-B0B9-903F7972442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20458463"/>
              </p:ext>
            </p:extLst>
          </p:nvPr>
        </p:nvGraphicFramePr>
        <p:xfrm>
          <a:off x="571501" y="1066800"/>
          <a:ext cx="8201024" cy="5000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1079076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piè di pagina 1">
            <a:extLst>
              <a:ext uri="{FF2B5EF4-FFF2-40B4-BE49-F238E27FC236}">
                <a16:creationId xmlns:a16="http://schemas.microsoft.com/office/drawing/2014/main" xmlns="" id="{D7FF8283-E1A8-9B45-BC5F-0C046AEE2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z="900" i="1" dirty="0">
                <a:solidFill>
                  <a:srgbClr val="000000"/>
                </a:solidFill>
                <a:cs typeface="Candara"/>
              </a:rPr>
              <a:t>Ricerca Stress Lavoro Correlato</a:t>
            </a:r>
          </a:p>
          <a:p>
            <a:endParaRPr lang="it-IT" sz="900" i="1" dirty="0">
              <a:solidFill>
                <a:srgbClr val="000000"/>
              </a:solidFill>
            </a:endParaRP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46114-20B8-2B4C-8140-2E31181158B3}" type="slidenum">
              <a:rPr lang="it-IT" smtClean="0"/>
              <a:t>24</a:t>
            </a:fld>
            <a:endParaRPr lang="it-IT" dirty="0"/>
          </a:p>
        </p:txBody>
      </p:sp>
      <p:pic>
        <p:nvPicPr>
          <p:cNvPr id="11" name="Immagine 10">
            <a:extLst>
              <a:ext uri="{FF2B5EF4-FFF2-40B4-BE49-F238E27FC236}">
                <a16:creationId xmlns:a16="http://schemas.microsoft.com/office/drawing/2014/main" xmlns="" id="{1682E449-5F88-0048-956A-1DA6D29F92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5876" y="136525"/>
            <a:ext cx="2232248" cy="634628"/>
          </a:xfrm>
          <a:prstGeom prst="rect">
            <a:avLst/>
          </a:prstGeom>
        </p:spPr>
      </p:pic>
      <p:graphicFrame>
        <p:nvGraphicFramePr>
          <p:cNvPr id="8" name="Grafico 7">
            <a:extLst>
              <a:ext uri="{FF2B5EF4-FFF2-40B4-BE49-F238E27FC236}">
                <a16:creationId xmlns:a16="http://schemas.microsoft.com/office/drawing/2014/main" xmlns="" id="{C0A989AF-05AB-48CD-8BD4-511FE6A3832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1265223"/>
              </p:ext>
            </p:extLst>
          </p:nvPr>
        </p:nvGraphicFramePr>
        <p:xfrm>
          <a:off x="609600" y="1009650"/>
          <a:ext cx="8201025" cy="5346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098711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46114-20B8-2B4C-8140-2E31181158B3}" type="slidenum">
              <a:rPr lang="it-IT" smtClean="0"/>
              <a:t>3</a:t>
            </a:fld>
            <a:endParaRPr lang="it-IT" dirty="0"/>
          </a:p>
        </p:txBody>
      </p:sp>
      <p:sp>
        <p:nvSpPr>
          <p:cNvPr id="7" name="Segnaposto piè di pagina 1">
            <a:extLst>
              <a:ext uri="{FF2B5EF4-FFF2-40B4-BE49-F238E27FC236}">
                <a16:creationId xmlns:a16="http://schemas.microsoft.com/office/drawing/2014/main" xmlns="" id="{D7FF8283-E1A8-9B45-BC5F-0C046AEE2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84400" y="6356350"/>
            <a:ext cx="4902200" cy="365125"/>
          </a:xfrm>
        </p:spPr>
        <p:txBody>
          <a:bodyPr/>
          <a:lstStyle/>
          <a:p>
            <a:r>
              <a:rPr lang="it-IT" sz="900" i="1" dirty="0">
                <a:solidFill>
                  <a:srgbClr val="000000"/>
                </a:solidFill>
                <a:cs typeface="Candara"/>
              </a:rPr>
              <a:t>Ricerca Stress Lavoro Correlato</a:t>
            </a:r>
          </a:p>
          <a:p>
            <a:endParaRPr lang="it-IT" sz="900" i="1" dirty="0">
              <a:solidFill>
                <a:srgbClr val="000000"/>
              </a:solidFill>
            </a:endParaRPr>
          </a:p>
        </p:txBody>
      </p:sp>
      <p:pic>
        <p:nvPicPr>
          <p:cNvPr id="11" name="Immagine 10">
            <a:extLst>
              <a:ext uri="{FF2B5EF4-FFF2-40B4-BE49-F238E27FC236}">
                <a16:creationId xmlns:a16="http://schemas.microsoft.com/office/drawing/2014/main" xmlns="" id="{1682E449-5F88-0048-956A-1DA6D29F92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6127" y="843457"/>
            <a:ext cx="2232248" cy="634628"/>
          </a:xfrm>
          <a:prstGeom prst="rect">
            <a:avLst/>
          </a:prstGeom>
        </p:spPr>
      </p:pic>
      <p:graphicFrame>
        <p:nvGraphicFramePr>
          <p:cNvPr id="6" name="Grafico 5">
            <a:extLst>
              <a:ext uri="{FF2B5EF4-FFF2-40B4-BE49-F238E27FC236}">
                <a16:creationId xmlns:a16="http://schemas.microsoft.com/office/drawing/2014/main" xmlns="" id="{4C78D273-3675-465F-AE97-FE10FF2678F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27835276"/>
              </p:ext>
            </p:extLst>
          </p:nvPr>
        </p:nvGraphicFramePr>
        <p:xfrm>
          <a:off x="657226" y="1478085"/>
          <a:ext cx="8105774" cy="46083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269913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46114-20B8-2B4C-8140-2E31181158B3}" type="slidenum">
              <a:rPr lang="it-IT" smtClean="0"/>
              <a:t>4</a:t>
            </a:fld>
            <a:endParaRPr lang="it-IT" dirty="0"/>
          </a:p>
        </p:txBody>
      </p:sp>
      <p:sp>
        <p:nvSpPr>
          <p:cNvPr id="7" name="Segnaposto piè di pagina 1">
            <a:extLst>
              <a:ext uri="{FF2B5EF4-FFF2-40B4-BE49-F238E27FC236}">
                <a16:creationId xmlns:a16="http://schemas.microsoft.com/office/drawing/2014/main" xmlns="" id="{D7FF8283-E1A8-9B45-BC5F-0C046AEE2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84400" y="6356350"/>
            <a:ext cx="4902200" cy="365125"/>
          </a:xfrm>
        </p:spPr>
        <p:txBody>
          <a:bodyPr/>
          <a:lstStyle/>
          <a:p>
            <a:r>
              <a:rPr lang="it-IT" sz="900" i="1" dirty="0">
                <a:solidFill>
                  <a:srgbClr val="000000"/>
                </a:solidFill>
                <a:cs typeface="Candara"/>
              </a:rPr>
              <a:t>Ricerca Stress Lavoro Correlato</a:t>
            </a:r>
          </a:p>
          <a:p>
            <a:endParaRPr lang="it-IT" sz="900" i="1" dirty="0">
              <a:solidFill>
                <a:srgbClr val="000000"/>
              </a:solidFill>
            </a:endParaRPr>
          </a:p>
        </p:txBody>
      </p:sp>
      <p:pic>
        <p:nvPicPr>
          <p:cNvPr id="11" name="Immagine 10">
            <a:extLst>
              <a:ext uri="{FF2B5EF4-FFF2-40B4-BE49-F238E27FC236}">
                <a16:creationId xmlns:a16="http://schemas.microsoft.com/office/drawing/2014/main" xmlns="" id="{1682E449-5F88-0048-956A-1DA6D29F92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6127" y="843457"/>
            <a:ext cx="2232248" cy="634628"/>
          </a:xfrm>
          <a:prstGeom prst="rect">
            <a:avLst/>
          </a:prstGeom>
        </p:spPr>
      </p:pic>
      <p:graphicFrame>
        <p:nvGraphicFramePr>
          <p:cNvPr id="8" name="Grafico 7">
            <a:extLst>
              <a:ext uri="{FF2B5EF4-FFF2-40B4-BE49-F238E27FC236}">
                <a16:creationId xmlns:a16="http://schemas.microsoft.com/office/drawing/2014/main" xmlns="" id="{BA9C46E5-413A-4C31-B792-45725E9BC84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62425843"/>
              </p:ext>
            </p:extLst>
          </p:nvPr>
        </p:nvGraphicFramePr>
        <p:xfrm>
          <a:off x="628650" y="1323976"/>
          <a:ext cx="7705725" cy="44481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0939665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46114-20B8-2B4C-8140-2E31181158B3}" type="slidenum">
              <a:rPr lang="it-IT" smtClean="0"/>
              <a:t>5</a:t>
            </a:fld>
            <a:endParaRPr lang="it-IT" dirty="0"/>
          </a:p>
        </p:txBody>
      </p:sp>
      <p:sp>
        <p:nvSpPr>
          <p:cNvPr id="7" name="Segnaposto piè di pagina 1">
            <a:extLst>
              <a:ext uri="{FF2B5EF4-FFF2-40B4-BE49-F238E27FC236}">
                <a16:creationId xmlns:a16="http://schemas.microsoft.com/office/drawing/2014/main" xmlns="" id="{D7FF8283-E1A8-9B45-BC5F-0C046AEE2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84400" y="6356350"/>
            <a:ext cx="4902200" cy="365125"/>
          </a:xfrm>
        </p:spPr>
        <p:txBody>
          <a:bodyPr/>
          <a:lstStyle/>
          <a:p>
            <a:r>
              <a:rPr lang="it-IT" sz="900" i="1" dirty="0">
                <a:solidFill>
                  <a:srgbClr val="000000"/>
                </a:solidFill>
                <a:cs typeface="Candara"/>
              </a:rPr>
              <a:t>Ricerca Stress Lavoro Correlato</a:t>
            </a:r>
          </a:p>
          <a:p>
            <a:endParaRPr lang="it-IT" sz="900" i="1" dirty="0">
              <a:solidFill>
                <a:srgbClr val="000000"/>
              </a:solidFill>
            </a:endParaRPr>
          </a:p>
        </p:txBody>
      </p:sp>
      <p:pic>
        <p:nvPicPr>
          <p:cNvPr id="11" name="Immagine 10">
            <a:extLst>
              <a:ext uri="{FF2B5EF4-FFF2-40B4-BE49-F238E27FC236}">
                <a16:creationId xmlns:a16="http://schemas.microsoft.com/office/drawing/2014/main" xmlns="" id="{1682E449-5F88-0048-956A-1DA6D29F92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6127" y="843457"/>
            <a:ext cx="2232248" cy="634628"/>
          </a:xfrm>
          <a:prstGeom prst="rect">
            <a:avLst/>
          </a:prstGeom>
        </p:spPr>
      </p:pic>
      <p:graphicFrame>
        <p:nvGraphicFramePr>
          <p:cNvPr id="8" name="Grafico 7">
            <a:extLst>
              <a:ext uri="{FF2B5EF4-FFF2-40B4-BE49-F238E27FC236}">
                <a16:creationId xmlns:a16="http://schemas.microsoft.com/office/drawing/2014/main" xmlns="" id="{F4948371-B6C0-4083-876C-A6776D4D8F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83682601"/>
              </p:ext>
            </p:extLst>
          </p:nvPr>
        </p:nvGraphicFramePr>
        <p:xfrm>
          <a:off x="457200" y="1647826"/>
          <a:ext cx="8401050" cy="47085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788501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46114-20B8-2B4C-8140-2E31181158B3}" type="slidenum">
              <a:rPr lang="it-IT" smtClean="0"/>
              <a:t>6</a:t>
            </a:fld>
            <a:endParaRPr lang="it-IT" dirty="0"/>
          </a:p>
        </p:txBody>
      </p:sp>
      <p:sp>
        <p:nvSpPr>
          <p:cNvPr id="7" name="Segnaposto piè di pagina 1">
            <a:extLst>
              <a:ext uri="{FF2B5EF4-FFF2-40B4-BE49-F238E27FC236}">
                <a16:creationId xmlns:a16="http://schemas.microsoft.com/office/drawing/2014/main" xmlns="" id="{D7FF8283-E1A8-9B45-BC5F-0C046AEE2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84400" y="6356350"/>
            <a:ext cx="4902200" cy="365125"/>
          </a:xfrm>
        </p:spPr>
        <p:txBody>
          <a:bodyPr/>
          <a:lstStyle/>
          <a:p>
            <a:r>
              <a:rPr lang="it-IT" sz="900" i="1" dirty="0">
                <a:solidFill>
                  <a:srgbClr val="000000"/>
                </a:solidFill>
                <a:cs typeface="Candara"/>
              </a:rPr>
              <a:t>Ricerca Stress Lavoro Correlato</a:t>
            </a:r>
          </a:p>
          <a:p>
            <a:endParaRPr lang="it-IT" sz="900" i="1" dirty="0">
              <a:solidFill>
                <a:srgbClr val="000000"/>
              </a:solidFill>
            </a:endParaRPr>
          </a:p>
        </p:txBody>
      </p:sp>
      <p:pic>
        <p:nvPicPr>
          <p:cNvPr id="11" name="Immagine 10">
            <a:extLst>
              <a:ext uri="{FF2B5EF4-FFF2-40B4-BE49-F238E27FC236}">
                <a16:creationId xmlns:a16="http://schemas.microsoft.com/office/drawing/2014/main" xmlns="" id="{1682E449-5F88-0048-956A-1DA6D29F92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6127" y="843457"/>
            <a:ext cx="2232248" cy="634628"/>
          </a:xfrm>
          <a:prstGeom prst="rect">
            <a:avLst/>
          </a:prstGeom>
        </p:spPr>
      </p:pic>
      <p:graphicFrame>
        <p:nvGraphicFramePr>
          <p:cNvPr id="6" name="Grafico 5">
            <a:extLst>
              <a:ext uri="{FF2B5EF4-FFF2-40B4-BE49-F238E27FC236}">
                <a16:creationId xmlns:a16="http://schemas.microsoft.com/office/drawing/2014/main" xmlns="" id="{22409DD5-CDD2-4C79-914B-3D21B531272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52583015"/>
              </p:ext>
            </p:extLst>
          </p:nvPr>
        </p:nvGraphicFramePr>
        <p:xfrm>
          <a:off x="762000" y="1590674"/>
          <a:ext cx="8048625" cy="45624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096340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46114-20B8-2B4C-8140-2E31181158B3}" type="slidenum">
              <a:rPr lang="it-IT" smtClean="0"/>
              <a:t>7</a:t>
            </a:fld>
            <a:endParaRPr lang="it-IT" dirty="0"/>
          </a:p>
        </p:txBody>
      </p:sp>
      <p:sp>
        <p:nvSpPr>
          <p:cNvPr id="7" name="Segnaposto piè di pagina 1">
            <a:extLst>
              <a:ext uri="{FF2B5EF4-FFF2-40B4-BE49-F238E27FC236}">
                <a16:creationId xmlns:a16="http://schemas.microsoft.com/office/drawing/2014/main" xmlns="" id="{D7FF8283-E1A8-9B45-BC5F-0C046AEE2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84400" y="6356350"/>
            <a:ext cx="4902200" cy="365125"/>
          </a:xfrm>
        </p:spPr>
        <p:txBody>
          <a:bodyPr/>
          <a:lstStyle/>
          <a:p>
            <a:r>
              <a:rPr lang="it-IT" sz="900" i="1" dirty="0">
                <a:solidFill>
                  <a:srgbClr val="000000"/>
                </a:solidFill>
                <a:cs typeface="Candara"/>
              </a:rPr>
              <a:t>Ricerca Stress Lavoro Correlato</a:t>
            </a:r>
          </a:p>
          <a:p>
            <a:endParaRPr lang="it-IT" sz="900" i="1" dirty="0">
              <a:solidFill>
                <a:srgbClr val="000000"/>
              </a:solidFill>
            </a:endParaRPr>
          </a:p>
        </p:txBody>
      </p:sp>
      <p:pic>
        <p:nvPicPr>
          <p:cNvPr id="11" name="Immagine 10">
            <a:extLst>
              <a:ext uri="{FF2B5EF4-FFF2-40B4-BE49-F238E27FC236}">
                <a16:creationId xmlns:a16="http://schemas.microsoft.com/office/drawing/2014/main" xmlns="" id="{1682E449-5F88-0048-956A-1DA6D29F92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6127" y="843457"/>
            <a:ext cx="2232248" cy="634628"/>
          </a:xfrm>
          <a:prstGeom prst="rect">
            <a:avLst/>
          </a:prstGeom>
        </p:spPr>
      </p:pic>
      <p:graphicFrame>
        <p:nvGraphicFramePr>
          <p:cNvPr id="8" name="Grafico 7">
            <a:extLst>
              <a:ext uri="{FF2B5EF4-FFF2-40B4-BE49-F238E27FC236}">
                <a16:creationId xmlns:a16="http://schemas.microsoft.com/office/drawing/2014/main" xmlns="" id="{901898E3-C3EB-4E69-8618-51EA51AA957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13879587"/>
              </p:ext>
            </p:extLst>
          </p:nvPr>
        </p:nvGraphicFramePr>
        <p:xfrm>
          <a:off x="819150" y="1771650"/>
          <a:ext cx="8143875" cy="4584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099059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piè di pagina 1">
            <a:extLst>
              <a:ext uri="{FF2B5EF4-FFF2-40B4-BE49-F238E27FC236}">
                <a16:creationId xmlns:a16="http://schemas.microsoft.com/office/drawing/2014/main" xmlns="" id="{D7FF8283-E1A8-9B45-BC5F-0C046AEE2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z="900" i="1" dirty="0">
                <a:solidFill>
                  <a:srgbClr val="000000"/>
                </a:solidFill>
                <a:cs typeface="Candara"/>
              </a:rPr>
              <a:t>Ricerca Stress Lavoro Correlato</a:t>
            </a:r>
          </a:p>
          <a:p>
            <a:endParaRPr lang="it-IT" sz="900" i="1" dirty="0">
              <a:solidFill>
                <a:srgbClr val="000000"/>
              </a:solidFill>
            </a:endParaRP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46114-20B8-2B4C-8140-2E31181158B3}" type="slidenum">
              <a:rPr lang="it-IT" smtClean="0"/>
              <a:t>8</a:t>
            </a:fld>
            <a:endParaRPr lang="it-IT" dirty="0"/>
          </a:p>
        </p:txBody>
      </p:sp>
      <p:pic>
        <p:nvPicPr>
          <p:cNvPr id="11" name="Immagine 10">
            <a:extLst>
              <a:ext uri="{FF2B5EF4-FFF2-40B4-BE49-F238E27FC236}">
                <a16:creationId xmlns:a16="http://schemas.microsoft.com/office/drawing/2014/main" xmlns="" id="{1682E449-5F88-0048-956A-1DA6D29F92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5876" y="136525"/>
            <a:ext cx="2232248" cy="634628"/>
          </a:xfrm>
          <a:prstGeom prst="rect">
            <a:avLst/>
          </a:prstGeom>
        </p:spPr>
      </p:pic>
      <p:graphicFrame>
        <p:nvGraphicFramePr>
          <p:cNvPr id="6" name="Grafico 5">
            <a:extLst>
              <a:ext uri="{FF2B5EF4-FFF2-40B4-BE49-F238E27FC236}">
                <a16:creationId xmlns:a16="http://schemas.microsoft.com/office/drawing/2014/main" xmlns="" id="{B1817CA1-F183-4A69-B647-29DE8C317B5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96570523"/>
              </p:ext>
            </p:extLst>
          </p:nvPr>
        </p:nvGraphicFramePr>
        <p:xfrm>
          <a:off x="207817" y="771153"/>
          <a:ext cx="8700655" cy="54171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4109163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piè di pagina 1">
            <a:extLst>
              <a:ext uri="{FF2B5EF4-FFF2-40B4-BE49-F238E27FC236}">
                <a16:creationId xmlns:a16="http://schemas.microsoft.com/office/drawing/2014/main" xmlns="" id="{D7FF8283-E1A8-9B45-BC5F-0C046AEE2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z="900" i="1" dirty="0">
                <a:solidFill>
                  <a:srgbClr val="000000"/>
                </a:solidFill>
                <a:cs typeface="Candara"/>
              </a:rPr>
              <a:t>Ricerca Stress Lavoro Correlato</a:t>
            </a:r>
          </a:p>
          <a:p>
            <a:endParaRPr lang="it-IT" sz="900" i="1" dirty="0">
              <a:solidFill>
                <a:srgbClr val="000000"/>
              </a:solidFill>
            </a:endParaRP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46114-20B8-2B4C-8140-2E31181158B3}" type="slidenum">
              <a:rPr lang="it-IT" smtClean="0"/>
              <a:t>9</a:t>
            </a:fld>
            <a:endParaRPr lang="it-IT" dirty="0"/>
          </a:p>
        </p:txBody>
      </p:sp>
      <p:pic>
        <p:nvPicPr>
          <p:cNvPr id="11" name="Immagine 10">
            <a:extLst>
              <a:ext uri="{FF2B5EF4-FFF2-40B4-BE49-F238E27FC236}">
                <a16:creationId xmlns:a16="http://schemas.microsoft.com/office/drawing/2014/main" xmlns="" id="{1682E449-5F88-0048-956A-1DA6D29F92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5876" y="136525"/>
            <a:ext cx="2232248" cy="634628"/>
          </a:xfrm>
          <a:prstGeom prst="rect">
            <a:avLst/>
          </a:prstGeom>
        </p:spPr>
      </p:pic>
      <p:graphicFrame>
        <p:nvGraphicFramePr>
          <p:cNvPr id="8" name="Grafico 7">
            <a:extLst>
              <a:ext uri="{FF2B5EF4-FFF2-40B4-BE49-F238E27FC236}">
                <a16:creationId xmlns:a16="http://schemas.microsoft.com/office/drawing/2014/main" xmlns="" id="{91C450B0-CE4F-43A0-8BD7-09AC2A8711B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26938197"/>
              </p:ext>
            </p:extLst>
          </p:nvPr>
        </p:nvGraphicFramePr>
        <p:xfrm>
          <a:off x="504824" y="1057276"/>
          <a:ext cx="8296275" cy="52990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3196220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7426</TotalTime>
  <Words>463</Words>
  <Application>Microsoft Office PowerPoint</Application>
  <PresentationFormat>Presentazione su schermo (4:3)</PresentationFormat>
  <Paragraphs>80</Paragraphs>
  <Slides>24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24</vt:i4>
      </vt:variant>
    </vt:vector>
  </HeadingPairs>
  <TitlesOfParts>
    <vt:vector size="25" baseType="lpstr"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Roberto Vegnuti Consulting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Roberto Vegnuti</dc:creator>
  <cp:lastModifiedBy>Giada Campus</cp:lastModifiedBy>
  <cp:revision>910</cp:revision>
  <cp:lastPrinted>2020-11-18T19:06:20Z</cp:lastPrinted>
  <dcterms:created xsi:type="dcterms:W3CDTF">2016-09-02T09:45:17Z</dcterms:created>
  <dcterms:modified xsi:type="dcterms:W3CDTF">2021-12-13T13:16:05Z</dcterms:modified>
</cp:coreProperties>
</file>