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640" r:id="rId3"/>
    <p:sldId id="643" r:id="rId4"/>
    <p:sldId id="594" r:id="rId5"/>
    <p:sldId id="596" r:id="rId6"/>
    <p:sldId id="609" r:id="rId7"/>
    <p:sldId id="599" r:id="rId8"/>
    <p:sldId id="631" r:id="rId9"/>
    <p:sldId id="597" r:id="rId10"/>
    <p:sldId id="613" r:id="rId11"/>
    <p:sldId id="618" r:id="rId12"/>
    <p:sldId id="621" r:id="rId13"/>
    <p:sldId id="622" r:id="rId14"/>
    <p:sldId id="629" r:id="rId15"/>
    <p:sldId id="644" r:id="rId16"/>
    <p:sldId id="645" r:id="rId1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F7"/>
    <a:srgbClr val="FF9300"/>
    <a:srgbClr val="FF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0"/>
    <p:restoredTop sz="99332" autoAdjust="0"/>
  </p:normalViewPr>
  <p:slideViewPr>
    <p:cSldViewPr snapToGrid="0" snapToObjects="1">
      <p:cViewPr>
        <p:scale>
          <a:sx n="100" d="100"/>
          <a:sy n="100" d="100"/>
        </p:scale>
        <p:origin x="-2382" y="-46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giadd\Desktop\ELABORAZIONI%20TOT.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giadd\Desktop\ELABORAZIONI%20TOT.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C:\Users\giadd\Desktop\ELABORAZIONI%20TOT.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C:\Users\giadd\Desktop\Elaborazioni%20Post%20covid%202%20OK%20-%20.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C:\Users\giadd\Desktop\ELABORAZIONI%20TOT.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C:\Users\giadd\Desktop\ELABORAZIONI%20TOT.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C:\Users\giadd\Desktop\ELABORAZIONI%20TOT.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C:\Users\giadd\Desktop\ELABORAZIONI%20TOT.xlsx"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C:\Users\giadd\Desktop\ELABORAZIONI%20TOT.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C:\Users\giadd\Desktop\ELABORAZIONI%20TOT.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giadd\Desktop\ELABORAZIONI%20TOT.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giadd\Desktop\Elaborazioni%20Post%20covid%202%20OK%20-%20.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giadd\Desktop\ELABORAZIONI%20TOT.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giadd\Desktop\Elaborazioni%20Post%20covid%202%20OK%20-%20.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giadd\Desktop\ELABORAZIONI%20TOT.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giadd\Desktop\ELABORAZIONI%20TOT.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giadd\Desktop\domande%206%20e%2015%20elab%20to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it-IT"/>
              <a:t>settori</a:t>
            </a:r>
          </a:p>
          <a:p>
            <a:pPr>
              <a:defRPr sz="1440" b="1" i="0" u="none" strike="noStrike" kern="1200" baseline="0">
                <a:solidFill>
                  <a:schemeClr val="tx1">
                    <a:lumMod val="65000"/>
                    <a:lumOff val="35000"/>
                  </a:schemeClr>
                </a:solidFill>
                <a:latin typeface="+mn-lt"/>
                <a:ea typeface="+mn-ea"/>
                <a:cs typeface="+mn-cs"/>
              </a:defRPr>
            </a:pPr>
            <a:endParaRPr lang="it-IT"/>
          </a:p>
        </c:rich>
      </c:tx>
      <c:layout/>
      <c:overlay val="0"/>
      <c:spPr>
        <a:noFill/>
        <a:ln>
          <a:noFill/>
        </a:ln>
        <a:effectLst/>
      </c:spPr>
    </c:title>
    <c:autoTitleDeleted val="0"/>
    <c:plotArea>
      <c:layout/>
      <c:barChart>
        <c:barDir val="bar"/>
        <c:grouping val="clustered"/>
        <c:varyColors val="0"/>
        <c:ser>
          <c:idx val="0"/>
          <c:order val="0"/>
          <c:tx>
            <c:strRef>
              <c:f>'D. inizio fine'!$A$2</c:f>
              <c:strCache>
                <c:ptCount val="1"/>
                <c:pt idx="0">
                  <c:v>Commercio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fine'!$B$2:$PE$2</c:f>
              <c:numCache>
                <c:formatCode>0.0%</c:formatCode>
                <c:ptCount val="1"/>
                <c:pt idx="0">
                  <c:v>0.61483253588516751</c:v>
                </c:pt>
              </c:numCache>
            </c:numRef>
          </c:val>
          <c:extLst xmlns:c16r2="http://schemas.microsoft.com/office/drawing/2015/06/chart">
            <c:ext xmlns:c16="http://schemas.microsoft.com/office/drawing/2014/chart" uri="{C3380CC4-5D6E-409C-BE32-E72D297353CC}">
              <c16:uniqueId val="{00000000-42BC-4072-9198-77DAB04BAC30}"/>
            </c:ext>
          </c:extLst>
        </c:ser>
        <c:ser>
          <c:idx val="1"/>
          <c:order val="1"/>
          <c:tx>
            <c:strRef>
              <c:f>'D. inizio fine'!$A$3</c:f>
              <c:strCache>
                <c:ptCount val="1"/>
                <c:pt idx="0">
                  <c:v>Turismo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fine'!$B$3:$PE$3</c:f>
              <c:numCache>
                <c:formatCode>0.0%</c:formatCode>
                <c:ptCount val="1"/>
                <c:pt idx="0">
                  <c:v>0.21770334928229665</c:v>
                </c:pt>
              </c:numCache>
            </c:numRef>
          </c:val>
          <c:extLst xmlns:c16r2="http://schemas.microsoft.com/office/drawing/2015/06/chart">
            <c:ext xmlns:c16="http://schemas.microsoft.com/office/drawing/2014/chart" uri="{C3380CC4-5D6E-409C-BE32-E72D297353CC}">
              <c16:uniqueId val="{00000001-42BC-4072-9198-77DAB04BAC30}"/>
            </c:ext>
          </c:extLst>
        </c:ser>
        <c:ser>
          <c:idx val="2"/>
          <c:order val="2"/>
          <c:tx>
            <c:strRef>
              <c:f>'D. inizio fine'!$A$4</c:f>
              <c:strCache>
                <c:ptCount val="1"/>
                <c:pt idx="0">
                  <c:v>Vigilanza</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fine'!$B$4:$PE$4</c:f>
              <c:numCache>
                <c:formatCode>0.0%</c:formatCode>
                <c:ptCount val="1"/>
                <c:pt idx="0">
                  <c:v>6.4593301435406703E-2</c:v>
                </c:pt>
              </c:numCache>
            </c:numRef>
          </c:val>
          <c:extLst xmlns:c16r2="http://schemas.microsoft.com/office/drawing/2015/06/chart">
            <c:ext xmlns:c16="http://schemas.microsoft.com/office/drawing/2014/chart" uri="{C3380CC4-5D6E-409C-BE32-E72D297353CC}">
              <c16:uniqueId val="{00000002-42BC-4072-9198-77DAB04BAC30}"/>
            </c:ext>
          </c:extLst>
        </c:ser>
        <c:ser>
          <c:idx val="3"/>
          <c:order val="3"/>
          <c:tx>
            <c:strRef>
              <c:f>'D. inizio fine'!$A$5</c:f>
              <c:strCache>
                <c:ptCount val="1"/>
                <c:pt idx="0">
                  <c:v>Socio assistenziale</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fine'!$B$5:$PE$5</c:f>
              <c:numCache>
                <c:formatCode>0.0%</c:formatCode>
                <c:ptCount val="1"/>
                <c:pt idx="0">
                  <c:v>3.8277511961722487E-2</c:v>
                </c:pt>
              </c:numCache>
            </c:numRef>
          </c:val>
          <c:extLst xmlns:c16r2="http://schemas.microsoft.com/office/drawing/2015/06/chart">
            <c:ext xmlns:c16="http://schemas.microsoft.com/office/drawing/2014/chart" uri="{C3380CC4-5D6E-409C-BE32-E72D297353CC}">
              <c16:uniqueId val="{00000003-42BC-4072-9198-77DAB04BAC30}"/>
            </c:ext>
          </c:extLst>
        </c:ser>
        <c:ser>
          <c:idx val="4"/>
          <c:order val="4"/>
          <c:tx>
            <c:strRef>
              <c:f>'D. inizio fine'!$A$6</c:f>
              <c:strCache>
                <c:ptCount val="1"/>
                <c:pt idx="0">
                  <c:v>Servizi</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fine'!$B$6:$PE$6</c:f>
              <c:numCache>
                <c:formatCode>0.0%</c:formatCode>
                <c:ptCount val="1"/>
                <c:pt idx="0">
                  <c:v>6.4593301435406703E-2</c:v>
                </c:pt>
              </c:numCache>
            </c:numRef>
          </c:val>
          <c:extLst xmlns:c16r2="http://schemas.microsoft.com/office/drawing/2015/06/chart">
            <c:ext xmlns:c16="http://schemas.microsoft.com/office/drawing/2014/chart" uri="{C3380CC4-5D6E-409C-BE32-E72D297353CC}">
              <c16:uniqueId val="{00000004-42BC-4072-9198-77DAB04BAC30}"/>
            </c:ext>
          </c:extLst>
        </c:ser>
        <c:dLbls>
          <c:showLegendKey val="0"/>
          <c:showVal val="0"/>
          <c:showCatName val="0"/>
          <c:showSerName val="0"/>
          <c:showPercent val="0"/>
          <c:showBubbleSize val="0"/>
        </c:dLbls>
        <c:gapWidth val="100"/>
        <c:axId val="121868672"/>
        <c:axId val="121870208"/>
      </c:barChart>
      <c:catAx>
        <c:axId val="121868672"/>
        <c:scaling>
          <c:orientation val="minMax"/>
        </c:scaling>
        <c:delete val="1"/>
        <c:axPos val="l"/>
        <c:majorTickMark val="none"/>
        <c:minorTickMark val="none"/>
        <c:tickLblPos val="nextTo"/>
        <c:crossAx val="121870208"/>
        <c:crosses val="autoZero"/>
        <c:auto val="1"/>
        <c:lblAlgn val="ctr"/>
        <c:lblOffset val="100"/>
        <c:noMultiLvlLbl val="0"/>
      </c:catAx>
      <c:valAx>
        <c:axId val="1218702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121868672"/>
        <c:crosses val="autoZero"/>
        <c:crossBetween val="between"/>
      </c:valAx>
      <c:spPr>
        <a:noFill/>
        <a:ln>
          <a:noFill/>
        </a:ln>
        <a:effectLst/>
      </c:spPr>
    </c:plotArea>
    <c:legend>
      <c:legendPos val="r"/>
      <c:layout>
        <c:manualLayout>
          <c:xMode val="edge"/>
          <c:yMode val="edge"/>
          <c:x val="0.74651299664883131"/>
          <c:y val="0.24970612165455938"/>
          <c:w val="0.24023399046478769"/>
          <c:h val="0.63065932039248163"/>
        </c:manualLayout>
      </c:layout>
      <c:overlay val="0"/>
      <c:spPr>
        <a:noFill/>
        <a:ln>
          <a:noFill/>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r>
              <a:rPr lang="it-IT"/>
              <a:t> Ha pensato di essere una persona senza valore?</a:t>
            </a:r>
          </a:p>
          <a:p>
            <a:pPr>
              <a:defRPr sz="1320" b="1" i="0" u="none" strike="noStrike" kern="1200" baseline="0">
                <a:solidFill>
                  <a:schemeClr val="tx1">
                    <a:lumMod val="65000"/>
                    <a:lumOff val="35000"/>
                  </a:schemeClr>
                </a:solidFill>
                <a:latin typeface="+mn-lt"/>
                <a:ea typeface="+mn-ea"/>
                <a:cs typeface="+mn-cs"/>
              </a:defRPr>
            </a:pPr>
            <a:endParaRPr lang="it-IT"/>
          </a:p>
        </c:rich>
      </c:tx>
      <c:layout/>
      <c:overlay val="0"/>
      <c:spPr>
        <a:noFill/>
        <a:ln>
          <a:noFill/>
        </a:ln>
        <a:effectLst/>
      </c:spPr>
    </c:title>
    <c:autoTitleDeleted val="0"/>
    <c:plotArea>
      <c:layout/>
      <c:barChart>
        <c:barDir val="bar"/>
        <c:grouping val="clustered"/>
        <c:varyColors val="0"/>
        <c:ser>
          <c:idx val="0"/>
          <c:order val="0"/>
          <c:tx>
            <c:strRef>
              <c:f>'D. inizio fine'!$A$388</c:f>
              <c:strCache>
                <c:ptCount val="1"/>
                <c:pt idx="0">
                  <c:v>No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fine'!$B$388:$PE$388</c:f>
              <c:numCache>
                <c:formatCode>0.0%</c:formatCode>
                <c:ptCount val="1"/>
                <c:pt idx="0">
                  <c:v>0.61481481481481481</c:v>
                </c:pt>
              </c:numCache>
            </c:numRef>
          </c:val>
          <c:extLst xmlns:c16r2="http://schemas.microsoft.com/office/drawing/2015/06/chart">
            <c:ext xmlns:c16="http://schemas.microsoft.com/office/drawing/2014/chart" uri="{C3380CC4-5D6E-409C-BE32-E72D297353CC}">
              <c16:uniqueId val="{00000000-A0D8-493F-AFF5-1EFF3ED371A2}"/>
            </c:ext>
          </c:extLst>
        </c:ser>
        <c:ser>
          <c:idx val="1"/>
          <c:order val="1"/>
          <c:tx>
            <c:strRef>
              <c:f>'D. inizio fine'!$A$389</c:f>
              <c:strCache>
                <c:ptCount val="1"/>
                <c:pt idx="0">
                  <c:v>Non più del solito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fine'!$B$389:$PE$389</c:f>
              <c:numCache>
                <c:formatCode>0.0%</c:formatCode>
                <c:ptCount val="1"/>
                <c:pt idx="0">
                  <c:v>0.20246913580246914</c:v>
                </c:pt>
              </c:numCache>
            </c:numRef>
          </c:val>
          <c:extLst xmlns:c16r2="http://schemas.microsoft.com/office/drawing/2015/06/chart">
            <c:ext xmlns:c16="http://schemas.microsoft.com/office/drawing/2014/chart" uri="{C3380CC4-5D6E-409C-BE32-E72D297353CC}">
              <c16:uniqueId val="{00000001-A0D8-493F-AFF5-1EFF3ED371A2}"/>
            </c:ext>
          </c:extLst>
        </c:ser>
        <c:ser>
          <c:idx val="2"/>
          <c:order val="2"/>
          <c:tx>
            <c:strRef>
              <c:f>'D. inizio fine'!$A$390</c:f>
              <c:strCache>
                <c:ptCount val="1"/>
                <c:pt idx="0">
                  <c:v>Un po' più del solito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fine'!$B$390:$PE$390</c:f>
              <c:numCache>
                <c:formatCode>0.0%</c:formatCode>
                <c:ptCount val="1"/>
                <c:pt idx="0">
                  <c:v>0.10617283950617284</c:v>
                </c:pt>
              </c:numCache>
            </c:numRef>
          </c:val>
          <c:extLst xmlns:c16r2="http://schemas.microsoft.com/office/drawing/2015/06/chart">
            <c:ext xmlns:c16="http://schemas.microsoft.com/office/drawing/2014/chart" uri="{C3380CC4-5D6E-409C-BE32-E72D297353CC}">
              <c16:uniqueId val="{00000002-A0D8-493F-AFF5-1EFF3ED371A2}"/>
            </c:ext>
          </c:extLst>
        </c:ser>
        <c:ser>
          <c:idx val="3"/>
          <c:order val="3"/>
          <c:tx>
            <c:strRef>
              <c:f>'D. inizio fine'!$A$391</c:f>
              <c:strCache>
                <c:ptCount val="1"/>
                <c:pt idx="0">
                  <c:v>Molto più del solito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fine'!$B$391:$PE$391</c:f>
              <c:numCache>
                <c:formatCode>0.0%</c:formatCode>
                <c:ptCount val="1"/>
                <c:pt idx="0">
                  <c:v>7.6543209876543214E-2</c:v>
                </c:pt>
              </c:numCache>
            </c:numRef>
          </c:val>
          <c:extLst xmlns:c16r2="http://schemas.microsoft.com/office/drawing/2015/06/chart">
            <c:ext xmlns:c16="http://schemas.microsoft.com/office/drawing/2014/chart" uri="{C3380CC4-5D6E-409C-BE32-E72D297353CC}">
              <c16:uniqueId val="{00000003-A0D8-493F-AFF5-1EFF3ED371A2}"/>
            </c:ext>
          </c:extLst>
        </c:ser>
        <c:dLbls>
          <c:dLblPos val="outEnd"/>
          <c:showLegendKey val="0"/>
          <c:showVal val="1"/>
          <c:showCatName val="0"/>
          <c:showSerName val="0"/>
          <c:showPercent val="0"/>
          <c:showBubbleSize val="0"/>
        </c:dLbls>
        <c:gapWidth val="100"/>
        <c:axId val="43969152"/>
        <c:axId val="43979136"/>
      </c:barChart>
      <c:catAx>
        <c:axId val="43969152"/>
        <c:scaling>
          <c:orientation val="minMax"/>
        </c:scaling>
        <c:delete val="1"/>
        <c:axPos val="l"/>
        <c:majorTickMark val="none"/>
        <c:minorTickMark val="none"/>
        <c:tickLblPos val="nextTo"/>
        <c:crossAx val="43979136"/>
        <c:crosses val="autoZero"/>
        <c:auto val="1"/>
        <c:lblAlgn val="ctr"/>
        <c:lblOffset val="100"/>
        <c:noMultiLvlLbl val="0"/>
      </c:catAx>
      <c:valAx>
        <c:axId val="43979136"/>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crossAx val="43969152"/>
        <c:crosses val="autoZero"/>
        <c:crossBetween val="between"/>
      </c:valAx>
      <c:spPr>
        <a:noFill/>
        <a:ln>
          <a:noFill/>
        </a:ln>
        <a:effectLst/>
      </c:spPr>
    </c:plotArea>
    <c:legend>
      <c:legendPos val="r"/>
      <c:layout>
        <c:manualLayout>
          <c:xMode val="edge"/>
          <c:yMode val="edge"/>
          <c:x val="0.76039136131073448"/>
          <c:y val="0.1897710657851914"/>
          <c:w val="0.23000467877806877"/>
          <c:h val="0.7020369461837010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1"/>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320" b="1" i="0" u="none" strike="noStrike" kern="1200" baseline="0">
                <a:solidFill>
                  <a:schemeClr val="tx1">
                    <a:lumMod val="65000"/>
                    <a:lumOff val="35000"/>
                  </a:schemeClr>
                </a:solidFill>
                <a:latin typeface="+mn-lt"/>
                <a:ea typeface="+mn-ea"/>
                <a:cs typeface="+mn-cs"/>
              </a:defRPr>
            </a:pPr>
            <a:r>
              <a:rPr lang="it-IT"/>
              <a:t>Ha perduto fiducia in se stesso/a?</a:t>
            </a:r>
          </a:p>
        </c:rich>
      </c:tx>
      <c:layout/>
      <c:overlay val="0"/>
      <c:spPr>
        <a:noFill/>
        <a:ln>
          <a:noFill/>
        </a:ln>
        <a:effectLst/>
      </c:spPr>
    </c:title>
    <c:autoTitleDeleted val="0"/>
    <c:plotArea>
      <c:layout/>
      <c:barChart>
        <c:barDir val="bar"/>
        <c:grouping val="clustered"/>
        <c:varyColors val="0"/>
        <c:ser>
          <c:idx val="0"/>
          <c:order val="0"/>
          <c:tx>
            <c:strRef>
              <c:f>'D. inizio fine'!$A$380</c:f>
              <c:strCache>
                <c:ptCount val="1"/>
                <c:pt idx="0">
                  <c:v>No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fine'!$B$380:$PE$380</c:f>
              <c:numCache>
                <c:formatCode>0.0%</c:formatCode>
                <c:ptCount val="1"/>
                <c:pt idx="0">
                  <c:v>0.51980198019801982</c:v>
                </c:pt>
              </c:numCache>
            </c:numRef>
          </c:val>
          <c:extLst xmlns:c16r2="http://schemas.microsoft.com/office/drawing/2015/06/chart">
            <c:ext xmlns:c16="http://schemas.microsoft.com/office/drawing/2014/chart" uri="{C3380CC4-5D6E-409C-BE32-E72D297353CC}">
              <c16:uniqueId val="{00000000-EB5A-324D-A772-A3F969F0EA45}"/>
            </c:ext>
          </c:extLst>
        </c:ser>
        <c:ser>
          <c:idx val="1"/>
          <c:order val="1"/>
          <c:tx>
            <c:strRef>
              <c:f>'D. inizio fine'!$A$381</c:f>
              <c:strCache>
                <c:ptCount val="1"/>
                <c:pt idx="0">
                  <c:v>Non più del solito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fine'!$B$381:$PE$381</c:f>
              <c:numCache>
                <c:formatCode>0.0%</c:formatCode>
                <c:ptCount val="1"/>
                <c:pt idx="0">
                  <c:v>0.26732673267326734</c:v>
                </c:pt>
              </c:numCache>
            </c:numRef>
          </c:val>
          <c:extLst xmlns:c16r2="http://schemas.microsoft.com/office/drawing/2015/06/chart">
            <c:ext xmlns:c16="http://schemas.microsoft.com/office/drawing/2014/chart" uri="{C3380CC4-5D6E-409C-BE32-E72D297353CC}">
              <c16:uniqueId val="{00000001-EB5A-324D-A772-A3F969F0EA45}"/>
            </c:ext>
          </c:extLst>
        </c:ser>
        <c:ser>
          <c:idx val="2"/>
          <c:order val="2"/>
          <c:tx>
            <c:strRef>
              <c:f>'D. inizio fine'!$A$382</c:f>
              <c:strCache>
                <c:ptCount val="1"/>
                <c:pt idx="0">
                  <c:v>Un po' più del solito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fine'!$B$382:$PE$382</c:f>
              <c:numCache>
                <c:formatCode>0.0%</c:formatCode>
                <c:ptCount val="1"/>
                <c:pt idx="0">
                  <c:v>0.14851485148514851</c:v>
                </c:pt>
              </c:numCache>
            </c:numRef>
          </c:val>
          <c:extLst xmlns:c16r2="http://schemas.microsoft.com/office/drawing/2015/06/chart">
            <c:ext xmlns:c16="http://schemas.microsoft.com/office/drawing/2014/chart" uri="{C3380CC4-5D6E-409C-BE32-E72D297353CC}">
              <c16:uniqueId val="{00000002-EB5A-324D-A772-A3F969F0EA45}"/>
            </c:ext>
          </c:extLst>
        </c:ser>
        <c:ser>
          <c:idx val="3"/>
          <c:order val="3"/>
          <c:tx>
            <c:strRef>
              <c:f>'D. inizio fine'!$A$383</c:f>
              <c:strCache>
                <c:ptCount val="1"/>
                <c:pt idx="0">
                  <c:v>Molto più del solito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fine'!$B$383:$PE$383</c:f>
              <c:numCache>
                <c:formatCode>0.0%</c:formatCode>
                <c:ptCount val="1"/>
                <c:pt idx="0">
                  <c:v>6.4356435643564358E-2</c:v>
                </c:pt>
              </c:numCache>
            </c:numRef>
          </c:val>
          <c:extLst xmlns:c16r2="http://schemas.microsoft.com/office/drawing/2015/06/chart">
            <c:ext xmlns:c16="http://schemas.microsoft.com/office/drawing/2014/chart" uri="{C3380CC4-5D6E-409C-BE32-E72D297353CC}">
              <c16:uniqueId val="{00000003-EB5A-324D-A772-A3F969F0EA45}"/>
            </c:ext>
          </c:extLst>
        </c:ser>
        <c:dLbls>
          <c:dLblPos val="outEnd"/>
          <c:showLegendKey val="0"/>
          <c:showVal val="1"/>
          <c:showCatName val="0"/>
          <c:showSerName val="0"/>
          <c:showPercent val="0"/>
          <c:showBubbleSize val="0"/>
        </c:dLbls>
        <c:gapWidth val="100"/>
        <c:axId val="44050688"/>
        <c:axId val="44072960"/>
      </c:barChart>
      <c:catAx>
        <c:axId val="44050688"/>
        <c:scaling>
          <c:orientation val="minMax"/>
        </c:scaling>
        <c:delete val="1"/>
        <c:axPos val="l"/>
        <c:majorTickMark val="none"/>
        <c:minorTickMark val="none"/>
        <c:tickLblPos val="nextTo"/>
        <c:crossAx val="44072960"/>
        <c:crosses val="autoZero"/>
        <c:auto val="1"/>
        <c:lblAlgn val="ctr"/>
        <c:lblOffset val="100"/>
        <c:noMultiLvlLbl val="0"/>
      </c:catAx>
      <c:valAx>
        <c:axId val="44072960"/>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crossAx val="44050688"/>
        <c:crosses val="autoZero"/>
        <c:crossBetween val="between"/>
      </c:valAx>
      <c:spPr>
        <a:noFill/>
        <a:ln>
          <a:noFill/>
        </a:ln>
        <a:effectLst/>
      </c:spPr>
    </c:plotArea>
    <c:legend>
      <c:legendPos val="r"/>
      <c:layout>
        <c:manualLayout>
          <c:xMode val="edge"/>
          <c:yMode val="edge"/>
          <c:x val="0.71947221319587806"/>
          <c:y val="0.16299488855141084"/>
          <c:w val="0.26735889888251657"/>
          <c:h val="0.71602117658561937"/>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1"/>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black">
                    <a:lumMod val="65000"/>
                    <a:lumOff val="35000"/>
                  </a:prstClr>
                </a:solidFill>
                <a:latin typeface="+mn-lt"/>
                <a:ea typeface="+mn-ea"/>
                <a:cs typeface="+mn-cs"/>
              </a:defRPr>
            </a:pPr>
            <a:r>
              <a:rPr lang="it-IT" sz="1200" dirty="0"/>
              <a:t>Ritiene che siano accolte e soddisfatte le sue esigenze formative e di aggiornamento professionale</a:t>
            </a:r>
          </a:p>
          <a:p>
            <a:pPr marL="0" marR="0" lvl="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black">
                    <a:lumMod val="65000"/>
                    <a:lumOff val="35000"/>
                  </a:prstClr>
                </a:solidFill>
                <a:latin typeface="+mn-lt"/>
                <a:ea typeface="+mn-ea"/>
                <a:cs typeface="+mn-cs"/>
              </a:defRPr>
            </a:pPr>
            <a:r>
              <a:rPr lang="it-IT" sz="1200" dirty="0"/>
              <a:t> </a:t>
            </a:r>
          </a:p>
        </c:rich>
      </c:tx>
      <c:layout/>
      <c:overlay val="0"/>
      <c:spPr>
        <a:noFill/>
        <a:ln>
          <a:noFill/>
        </a:ln>
        <a:effectLst/>
      </c:spPr>
    </c:title>
    <c:autoTitleDeleted val="0"/>
    <c:plotArea>
      <c:layout>
        <c:manualLayout>
          <c:layoutTarget val="inner"/>
          <c:xMode val="edge"/>
          <c:yMode val="edge"/>
          <c:x val="2.5757190187292164E-2"/>
          <c:y val="0.16719037508846427"/>
          <c:w val="0.76887453814130402"/>
          <c:h val="0.76713866180740142"/>
        </c:manualLayout>
      </c:layout>
      <c:barChart>
        <c:barDir val="bar"/>
        <c:grouping val="clustered"/>
        <c:varyColors val="0"/>
        <c:ser>
          <c:idx val="0"/>
          <c:order val="0"/>
          <c:tx>
            <c:strRef>
              <c:f>'D. inizio fine'!$A$50</c:f>
              <c:strCache>
                <c:ptCount val="1"/>
                <c:pt idx="0">
                  <c:v>Mai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fine'!$B$50:$PE$50</c:f>
              <c:numCache>
                <c:formatCode>0.0%</c:formatCode>
                <c:ptCount val="1"/>
                <c:pt idx="0">
                  <c:v>6.8000000000000005E-2</c:v>
                </c:pt>
              </c:numCache>
            </c:numRef>
          </c:val>
          <c:extLst xmlns:c16r2="http://schemas.microsoft.com/office/drawing/2015/06/chart">
            <c:ext xmlns:c16="http://schemas.microsoft.com/office/drawing/2014/chart" uri="{C3380CC4-5D6E-409C-BE32-E72D297353CC}">
              <c16:uniqueId val="{00000000-6976-4C13-88D8-328E8ECC24CC}"/>
            </c:ext>
          </c:extLst>
        </c:ser>
        <c:ser>
          <c:idx val="1"/>
          <c:order val="1"/>
          <c:tx>
            <c:strRef>
              <c:f>'D. inizio fine'!$A$51</c:f>
              <c:strCache>
                <c:ptCount val="1"/>
                <c:pt idx="0">
                  <c:v>Quasi mai</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fine'!$B$51:$PE$51</c:f>
              <c:numCache>
                <c:formatCode>0.0%</c:formatCode>
                <c:ptCount val="1"/>
                <c:pt idx="0">
                  <c:v>0.189</c:v>
                </c:pt>
              </c:numCache>
            </c:numRef>
          </c:val>
          <c:extLst xmlns:c16r2="http://schemas.microsoft.com/office/drawing/2015/06/chart">
            <c:ext xmlns:c16="http://schemas.microsoft.com/office/drawing/2014/chart" uri="{C3380CC4-5D6E-409C-BE32-E72D297353CC}">
              <c16:uniqueId val="{00000001-6976-4C13-88D8-328E8ECC24CC}"/>
            </c:ext>
          </c:extLst>
        </c:ser>
        <c:ser>
          <c:idx val="2"/>
          <c:order val="2"/>
          <c:tx>
            <c:strRef>
              <c:f>'D. inizio fine'!$A$52</c:f>
              <c:strCache>
                <c:ptCount val="1"/>
                <c:pt idx="0">
                  <c:v>Solo in certe occasioni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fine'!$B$52:$PE$52</c:f>
              <c:numCache>
                <c:formatCode>0.0%</c:formatCode>
                <c:ptCount val="1"/>
                <c:pt idx="0">
                  <c:v>0.35099999999999998</c:v>
                </c:pt>
              </c:numCache>
            </c:numRef>
          </c:val>
          <c:extLst xmlns:c16r2="http://schemas.microsoft.com/office/drawing/2015/06/chart">
            <c:ext xmlns:c16="http://schemas.microsoft.com/office/drawing/2014/chart" uri="{C3380CC4-5D6E-409C-BE32-E72D297353CC}">
              <c16:uniqueId val="{00000002-6976-4C13-88D8-328E8ECC24CC}"/>
            </c:ext>
          </c:extLst>
        </c:ser>
        <c:ser>
          <c:idx val="4"/>
          <c:order val="3"/>
          <c:tx>
            <c:strRef>
              <c:f>'D. inizio fine'!$A$53</c:f>
              <c:strCache>
                <c:ptCount val="1"/>
                <c:pt idx="0">
                  <c:v>Spesso</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rgbClr val="00B0F0"/>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0-07C5-1A48-A370-A9A5131CC612}"/>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fine'!$B$53:$PE$53</c:f>
              <c:numCache>
                <c:formatCode>0.0%</c:formatCode>
                <c:ptCount val="1"/>
                <c:pt idx="0">
                  <c:v>0.32900000000000001</c:v>
                </c:pt>
              </c:numCache>
            </c:numRef>
          </c:val>
          <c:extLst xmlns:c16r2="http://schemas.microsoft.com/office/drawing/2015/06/chart">
            <c:ext xmlns:c16="http://schemas.microsoft.com/office/drawing/2014/chart" uri="{C3380CC4-5D6E-409C-BE32-E72D297353CC}">
              <c16:uniqueId val="{00000003-6976-4C13-88D8-328E8ECC24CC}"/>
            </c:ext>
          </c:extLst>
        </c:ser>
        <c:ser>
          <c:idx val="5"/>
          <c:order val="4"/>
          <c:tx>
            <c:strRef>
              <c:f>'D. inizio fine'!$A$54</c:f>
              <c:strCache>
                <c:ptCount val="1"/>
                <c:pt idx="0">
                  <c:v>Sempre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fine'!$B$54:$PE$54</c:f>
              <c:numCache>
                <c:formatCode>0.0%</c:formatCode>
                <c:ptCount val="1"/>
                <c:pt idx="0">
                  <c:v>6.3E-2</c:v>
                </c:pt>
              </c:numCache>
            </c:numRef>
          </c:val>
          <c:extLst xmlns:c16r2="http://schemas.microsoft.com/office/drawing/2015/06/chart">
            <c:ext xmlns:c16="http://schemas.microsoft.com/office/drawing/2014/chart" uri="{C3380CC4-5D6E-409C-BE32-E72D297353CC}">
              <c16:uniqueId val="{00000004-6976-4C13-88D8-328E8ECC24CC}"/>
            </c:ext>
          </c:extLst>
        </c:ser>
        <c:dLbls>
          <c:dLblPos val="outEnd"/>
          <c:showLegendKey val="0"/>
          <c:showVal val="1"/>
          <c:showCatName val="0"/>
          <c:showSerName val="0"/>
          <c:showPercent val="0"/>
          <c:showBubbleSize val="0"/>
        </c:dLbls>
        <c:gapWidth val="115"/>
        <c:overlap val="-20"/>
        <c:axId val="175099904"/>
        <c:axId val="175101440"/>
      </c:barChart>
      <c:catAx>
        <c:axId val="175099904"/>
        <c:scaling>
          <c:orientation val="minMax"/>
        </c:scaling>
        <c:delete val="1"/>
        <c:axPos val="l"/>
        <c:majorTickMark val="none"/>
        <c:minorTickMark val="none"/>
        <c:tickLblPos val="nextTo"/>
        <c:crossAx val="175101440"/>
        <c:crosses val="autoZero"/>
        <c:auto val="1"/>
        <c:lblAlgn val="ctr"/>
        <c:lblOffset val="100"/>
        <c:noMultiLvlLbl val="0"/>
      </c:catAx>
      <c:valAx>
        <c:axId val="175101440"/>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175099904"/>
        <c:crosses val="autoZero"/>
        <c:crossBetween val="between"/>
      </c:valAx>
      <c:spPr>
        <a:noFill/>
        <a:ln>
          <a:noFill/>
        </a:ln>
        <a:effectLst/>
      </c:spPr>
    </c:plotArea>
    <c:legend>
      <c:legendPos val="r"/>
      <c:layout>
        <c:manualLayout>
          <c:xMode val="edge"/>
          <c:yMode val="edge"/>
          <c:x val="0.80907136520544432"/>
          <c:y val="0.24475095141407857"/>
          <c:w val="0.18156096017510837"/>
          <c:h val="0.66057665993954817"/>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it-I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it-IT" sz="1200" dirty="0"/>
              <a:t>Ritiene che siano accolte e soddisfatte le sue esigenze formative e di aggiornamento professionale </a:t>
            </a:r>
          </a:p>
          <a:p>
            <a:pPr>
              <a:defRPr sz="1440" b="1" i="0" u="none" strike="noStrike" kern="1200" baseline="0">
                <a:solidFill>
                  <a:schemeClr val="tx1">
                    <a:lumMod val="65000"/>
                    <a:lumOff val="35000"/>
                  </a:schemeClr>
                </a:solidFill>
                <a:latin typeface="+mn-lt"/>
                <a:ea typeface="+mn-ea"/>
                <a:cs typeface="+mn-cs"/>
              </a:defRPr>
            </a:pPr>
            <a:r>
              <a:rPr lang="it-IT" sz="1200" dirty="0"/>
              <a:t>(nel</a:t>
            </a:r>
            <a:r>
              <a:rPr lang="it-IT" sz="1200" baseline="0" dirty="0"/>
              <a:t> 2021)</a:t>
            </a:r>
            <a:endParaRPr lang="it-IT" sz="1200" dirty="0"/>
          </a:p>
        </c:rich>
      </c:tx>
      <c:layout/>
      <c:overlay val="0"/>
      <c:spPr>
        <a:noFill/>
        <a:ln>
          <a:noFill/>
        </a:ln>
        <a:effectLst/>
      </c:spPr>
    </c:title>
    <c:autoTitleDeleted val="0"/>
    <c:plotArea>
      <c:layout>
        <c:manualLayout>
          <c:layoutTarget val="inner"/>
          <c:xMode val="edge"/>
          <c:yMode val="edge"/>
          <c:x val="5.7624525226591498E-2"/>
          <c:y val="0.18640233771638071"/>
          <c:w val="0.66947516517741101"/>
          <c:h val="0.73870669182588478"/>
        </c:manualLayout>
      </c:layout>
      <c:barChart>
        <c:barDir val="bar"/>
        <c:grouping val="clustered"/>
        <c:varyColors val="0"/>
        <c:ser>
          <c:idx val="0"/>
          <c:order val="0"/>
          <c:tx>
            <c:strRef>
              <c:f>'D. inizio fine'!$A$50</c:f>
              <c:strCache>
                <c:ptCount val="1"/>
                <c:pt idx="0">
                  <c:v>Mai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fine'!$B$50:$BR$50</c:f>
              <c:numCache>
                <c:formatCode>0.0%</c:formatCode>
                <c:ptCount val="1"/>
                <c:pt idx="0">
                  <c:v>7.5999999999999998E-2</c:v>
                </c:pt>
              </c:numCache>
            </c:numRef>
          </c:val>
          <c:extLst xmlns:c16r2="http://schemas.microsoft.com/office/drawing/2015/06/chart">
            <c:ext xmlns:c16="http://schemas.microsoft.com/office/drawing/2014/chart" uri="{C3380CC4-5D6E-409C-BE32-E72D297353CC}">
              <c16:uniqueId val="{00000000-02E8-1E42-ADC3-EDFBD5E4B645}"/>
            </c:ext>
          </c:extLst>
        </c:ser>
        <c:ser>
          <c:idx val="1"/>
          <c:order val="1"/>
          <c:tx>
            <c:strRef>
              <c:f>'D. inizio fine'!$A$51</c:f>
              <c:strCache>
                <c:ptCount val="1"/>
                <c:pt idx="0">
                  <c:v>Quasi mai</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fine'!$B$51:$BR$51</c:f>
              <c:numCache>
                <c:formatCode>0.0%</c:formatCode>
                <c:ptCount val="1"/>
                <c:pt idx="0">
                  <c:v>9.0999999999999998E-2</c:v>
                </c:pt>
              </c:numCache>
            </c:numRef>
          </c:val>
          <c:extLst xmlns:c16r2="http://schemas.microsoft.com/office/drawing/2015/06/chart">
            <c:ext xmlns:c16="http://schemas.microsoft.com/office/drawing/2014/chart" uri="{C3380CC4-5D6E-409C-BE32-E72D297353CC}">
              <c16:uniqueId val="{00000001-02E8-1E42-ADC3-EDFBD5E4B645}"/>
            </c:ext>
          </c:extLst>
        </c:ser>
        <c:ser>
          <c:idx val="2"/>
          <c:order val="2"/>
          <c:tx>
            <c:strRef>
              <c:f>'D. inizio fine'!$A$52</c:f>
              <c:strCache>
                <c:ptCount val="1"/>
                <c:pt idx="0">
                  <c:v>Solo in certe occasioni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fine'!$B$52:$BR$52</c:f>
              <c:numCache>
                <c:formatCode>0.0%</c:formatCode>
                <c:ptCount val="1"/>
                <c:pt idx="0">
                  <c:v>0.24199999999999999</c:v>
                </c:pt>
              </c:numCache>
            </c:numRef>
          </c:val>
          <c:extLst xmlns:c16r2="http://schemas.microsoft.com/office/drawing/2015/06/chart">
            <c:ext xmlns:c16="http://schemas.microsoft.com/office/drawing/2014/chart" uri="{C3380CC4-5D6E-409C-BE32-E72D297353CC}">
              <c16:uniqueId val="{00000002-02E8-1E42-ADC3-EDFBD5E4B645}"/>
            </c:ext>
          </c:extLst>
        </c:ser>
        <c:ser>
          <c:idx val="3"/>
          <c:order val="3"/>
          <c:tx>
            <c:strRef>
              <c:f>'D. inizio fine'!$A$53</c:f>
              <c:strCache>
                <c:ptCount val="1"/>
                <c:pt idx="0">
                  <c:v>Spesso</c:v>
                </c:pt>
              </c:strCache>
            </c:strRef>
          </c:tx>
          <c:spPr>
            <a:gradFill rotWithShape="1">
              <a:gsLst>
                <a:gs pos="0">
                  <a:srgbClr val="00FFFF"/>
                </a:gs>
                <a:gs pos="10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02E8-1E42-ADC3-EDFBD5E4B645}"/>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fine'!$B$53:$BR$53</c:f>
              <c:numCache>
                <c:formatCode>0.0%</c:formatCode>
                <c:ptCount val="1"/>
                <c:pt idx="0">
                  <c:v>0.439</c:v>
                </c:pt>
              </c:numCache>
            </c:numRef>
          </c:val>
          <c:extLst xmlns:c16r2="http://schemas.microsoft.com/office/drawing/2015/06/chart">
            <c:ext xmlns:c16="http://schemas.microsoft.com/office/drawing/2014/chart" uri="{C3380CC4-5D6E-409C-BE32-E72D297353CC}">
              <c16:uniqueId val="{00000003-02E8-1E42-ADC3-EDFBD5E4B645}"/>
            </c:ext>
          </c:extLst>
        </c:ser>
        <c:ser>
          <c:idx val="5"/>
          <c:order val="4"/>
          <c:tx>
            <c:strRef>
              <c:f>'D. inizio fine'!$A$54</c:f>
              <c:strCache>
                <c:ptCount val="1"/>
                <c:pt idx="0">
                  <c:v>Sempre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fine'!$B$54:$BR$54</c:f>
              <c:numCache>
                <c:formatCode>0.0%</c:formatCode>
                <c:ptCount val="1"/>
                <c:pt idx="0">
                  <c:v>0.152</c:v>
                </c:pt>
              </c:numCache>
            </c:numRef>
          </c:val>
          <c:extLst xmlns:c16r2="http://schemas.microsoft.com/office/drawing/2015/06/chart">
            <c:ext xmlns:c16="http://schemas.microsoft.com/office/drawing/2014/chart" uri="{C3380CC4-5D6E-409C-BE32-E72D297353CC}">
              <c16:uniqueId val="{00000004-02E8-1E42-ADC3-EDFBD5E4B645}"/>
            </c:ext>
          </c:extLst>
        </c:ser>
        <c:dLbls>
          <c:dLblPos val="outEnd"/>
          <c:showLegendKey val="0"/>
          <c:showVal val="1"/>
          <c:showCatName val="0"/>
          <c:showSerName val="0"/>
          <c:showPercent val="0"/>
          <c:showBubbleSize val="0"/>
        </c:dLbls>
        <c:gapWidth val="115"/>
        <c:overlap val="-20"/>
        <c:axId val="194123264"/>
        <c:axId val="194124800"/>
      </c:barChart>
      <c:catAx>
        <c:axId val="194123264"/>
        <c:scaling>
          <c:orientation val="minMax"/>
        </c:scaling>
        <c:delete val="1"/>
        <c:axPos val="l"/>
        <c:numFmt formatCode="General" sourceLinked="1"/>
        <c:majorTickMark val="none"/>
        <c:minorTickMark val="none"/>
        <c:tickLblPos val="nextTo"/>
        <c:crossAx val="194124800"/>
        <c:crosses val="autoZero"/>
        <c:auto val="1"/>
        <c:lblAlgn val="ctr"/>
        <c:lblOffset val="100"/>
        <c:noMultiLvlLbl val="0"/>
      </c:catAx>
      <c:valAx>
        <c:axId val="1941248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194123264"/>
        <c:crosses val="autoZero"/>
        <c:crossBetween val="between"/>
      </c:valAx>
      <c:spPr>
        <a:noFill/>
        <a:ln>
          <a:noFill/>
        </a:ln>
        <a:effectLst/>
      </c:spPr>
    </c:plotArea>
    <c:legend>
      <c:legendPos val="r"/>
      <c:layout>
        <c:manualLayout>
          <c:xMode val="edge"/>
          <c:yMode val="edge"/>
          <c:x val="0.75512406563214685"/>
          <c:y val="0.25703113709484832"/>
          <c:w val="0.23551920922165431"/>
          <c:h val="0.6439346775954155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sz="1200" b="1"/>
      </a:pPr>
      <a:endParaRPr lang="it-I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it-IT" sz="1200" dirty="0"/>
              <a:t> Il mio lavoro mi mette in situazioni di difficoltà </a:t>
            </a:r>
          </a:p>
          <a:p>
            <a:pPr>
              <a:defRPr sz="1200" b="1" i="0" u="none" strike="noStrike" kern="1200" baseline="0">
                <a:solidFill>
                  <a:schemeClr val="tx1">
                    <a:lumMod val="65000"/>
                    <a:lumOff val="35000"/>
                  </a:schemeClr>
                </a:solidFill>
                <a:latin typeface="+mn-lt"/>
                <a:ea typeface="+mn-ea"/>
                <a:cs typeface="+mn-cs"/>
              </a:defRPr>
            </a:pPr>
            <a:r>
              <a:rPr lang="it-IT" sz="1200" dirty="0"/>
              <a:t>dal punto di vista emotivo</a:t>
            </a:r>
          </a:p>
          <a:p>
            <a:pPr>
              <a:defRPr sz="1200" b="1" i="0" u="none" strike="noStrike" kern="1200" baseline="0">
                <a:solidFill>
                  <a:schemeClr val="tx1">
                    <a:lumMod val="65000"/>
                    <a:lumOff val="35000"/>
                  </a:schemeClr>
                </a:solidFill>
                <a:latin typeface="+mn-lt"/>
                <a:ea typeface="+mn-ea"/>
                <a:cs typeface="+mn-cs"/>
              </a:defRPr>
            </a:pPr>
            <a:endParaRPr lang="it-IT" sz="1200" dirty="0"/>
          </a:p>
        </c:rich>
      </c:tx>
      <c:layout/>
      <c:overlay val="0"/>
      <c:spPr>
        <a:noFill/>
        <a:ln>
          <a:noFill/>
        </a:ln>
        <a:effectLst/>
      </c:spPr>
    </c:title>
    <c:autoTitleDeleted val="0"/>
    <c:plotArea>
      <c:layout>
        <c:manualLayout>
          <c:layoutTarget val="inner"/>
          <c:xMode val="edge"/>
          <c:yMode val="edge"/>
          <c:x val="4.9373737373737375E-2"/>
          <c:y val="0.12509653402785376"/>
          <c:w val="0.65129892096821229"/>
          <c:h val="0.80563256262221405"/>
        </c:manualLayout>
      </c:layout>
      <c:barChart>
        <c:barDir val="bar"/>
        <c:grouping val="clustered"/>
        <c:varyColors val="0"/>
        <c:ser>
          <c:idx val="0"/>
          <c:order val="0"/>
          <c:tx>
            <c:strRef>
              <c:f>'D. inizio fine'!$A$232</c:f>
              <c:strCache>
                <c:ptCount val="1"/>
                <c:pt idx="0">
                  <c:v>Mai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fine'!$B$232:$PE$232</c:f>
              <c:numCache>
                <c:formatCode>0.0%</c:formatCode>
                <c:ptCount val="1"/>
                <c:pt idx="0">
                  <c:v>0.13700000000000001</c:v>
                </c:pt>
              </c:numCache>
            </c:numRef>
          </c:val>
          <c:extLst xmlns:c16r2="http://schemas.microsoft.com/office/drawing/2015/06/chart">
            <c:ext xmlns:c16="http://schemas.microsoft.com/office/drawing/2014/chart" uri="{C3380CC4-5D6E-409C-BE32-E72D297353CC}">
              <c16:uniqueId val="{00000000-A7A4-418A-8E34-34A506C9F67E}"/>
            </c:ext>
          </c:extLst>
        </c:ser>
        <c:ser>
          <c:idx val="1"/>
          <c:order val="1"/>
          <c:tx>
            <c:strRef>
              <c:f>'D. inizio fine'!$A$233</c:f>
              <c:strCache>
                <c:ptCount val="1"/>
                <c:pt idx="0">
                  <c:v>Quasi mai</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fine'!$B$233:$PE$233</c:f>
              <c:numCache>
                <c:formatCode>0.0%</c:formatCode>
                <c:ptCount val="1"/>
                <c:pt idx="0">
                  <c:v>0.17399999999999999</c:v>
                </c:pt>
              </c:numCache>
            </c:numRef>
          </c:val>
          <c:extLst xmlns:c16r2="http://schemas.microsoft.com/office/drawing/2015/06/chart">
            <c:ext xmlns:c16="http://schemas.microsoft.com/office/drawing/2014/chart" uri="{C3380CC4-5D6E-409C-BE32-E72D297353CC}">
              <c16:uniqueId val="{00000001-A7A4-418A-8E34-34A506C9F67E}"/>
            </c:ext>
          </c:extLst>
        </c:ser>
        <c:ser>
          <c:idx val="2"/>
          <c:order val="2"/>
          <c:tx>
            <c:strRef>
              <c:f>'D. inizio fine'!$A$234</c:f>
              <c:strCache>
                <c:ptCount val="1"/>
                <c:pt idx="0">
                  <c:v>Solo in certe occasioni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fine'!$B$234:$PE$234</c:f>
              <c:numCache>
                <c:formatCode>0.0%</c:formatCode>
                <c:ptCount val="1"/>
                <c:pt idx="0">
                  <c:v>0.35499999999999998</c:v>
                </c:pt>
              </c:numCache>
            </c:numRef>
          </c:val>
          <c:extLst xmlns:c16r2="http://schemas.microsoft.com/office/drawing/2015/06/chart">
            <c:ext xmlns:c16="http://schemas.microsoft.com/office/drawing/2014/chart" uri="{C3380CC4-5D6E-409C-BE32-E72D297353CC}">
              <c16:uniqueId val="{00000002-A7A4-418A-8E34-34A506C9F67E}"/>
            </c:ext>
          </c:extLst>
        </c:ser>
        <c:ser>
          <c:idx val="3"/>
          <c:order val="3"/>
          <c:tx>
            <c:strRef>
              <c:f>'D. inizio fine'!$A$235</c:f>
              <c:strCache>
                <c:ptCount val="1"/>
                <c:pt idx="0">
                  <c:v>Spesso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fine'!$B$235:$PE$235</c:f>
              <c:numCache>
                <c:formatCode>0.0%</c:formatCode>
                <c:ptCount val="1"/>
                <c:pt idx="0">
                  <c:v>0.27800000000000002</c:v>
                </c:pt>
              </c:numCache>
            </c:numRef>
          </c:val>
          <c:extLst xmlns:c16r2="http://schemas.microsoft.com/office/drawing/2015/06/chart">
            <c:ext xmlns:c16="http://schemas.microsoft.com/office/drawing/2014/chart" uri="{C3380CC4-5D6E-409C-BE32-E72D297353CC}">
              <c16:uniqueId val="{00000003-A7A4-418A-8E34-34A506C9F67E}"/>
            </c:ext>
          </c:extLst>
        </c:ser>
        <c:ser>
          <c:idx val="5"/>
          <c:order val="4"/>
          <c:tx>
            <c:strRef>
              <c:f>'D. inizio fine'!$A$236</c:f>
              <c:strCache>
                <c:ptCount val="1"/>
                <c:pt idx="0">
                  <c:v>Sempre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fine'!$B$236:$PE$236</c:f>
              <c:numCache>
                <c:formatCode>0.0%</c:formatCode>
                <c:ptCount val="1"/>
                <c:pt idx="0">
                  <c:v>5.6000000000000001E-2</c:v>
                </c:pt>
              </c:numCache>
            </c:numRef>
          </c:val>
          <c:extLst xmlns:c16r2="http://schemas.microsoft.com/office/drawing/2015/06/chart">
            <c:ext xmlns:c16="http://schemas.microsoft.com/office/drawing/2014/chart" uri="{C3380CC4-5D6E-409C-BE32-E72D297353CC}">
              <c16:uniqueId val="{00000004-A7A4-418A-8E34-34A506C9F67E}"/>
            </c:ext>
          </c:extLst>
        </c:ser>
        <c:dLbls>
          <c:dLblPos val="outEnd"/>
          <c:showLegendKey val="0"/>
          <c:showVal val="1"/>
          <c:showCatName val="0"/>
          <c:showSerName val="0"/>
          <c:showPercent val="0"/>
          <c:showBubbleSize val="0"/>
        </c:dLbls>
        <c:gapWidth val="100"/>
        <c:axId val="193893888"/>
        <c:axId val="193895424"/>
      </c:barChart>
      <c:catAx>
        <c:axId val="193893888"/>
        <c:scaling>
          <c:orientation val="minMax"/>
        </c:scaling>
        <c:delete val="1"/>
        <c:axPos val="l"/>
        <c:majorTickMark val="none"/>
        <c:minorTickMark val="none"/>
        <c:tickLblPos val="nextTo"/>
        <c:crossAx val="193895424"/>
        <c:crosses val="autoZero"/>
        <c:auto val="1"/>
        <c:lblAlgn val="ctr"/>
        <c:lblOffset val="100"/>
        <c:noMultiLvlLbl val="0"/>
      </c:catAx>
      <c:valAx>
        <c:axId val="193895424"/>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193893888"/>
        <c:crosses val="autoZero"/>
        <c:crossBetween val="between"/>
      </c:valAx>
      <c:spPr>
        <a:noFill/>
        <a:ln>
          <a:noFill/>
        </a:ln>
        <a:effectLst/>
      </c:spPr>
    </c:plotArea>
    <c:legend>
      <c:legendPos val="r"/>
      <c:layout>
        <c:manualLayout>
          <c:xMode val="edge"/>
          <c:yMode val="edge"/>
          <c:x val="0.73816188127999149"/>
          <c:y val="0.19785470247041786"/>
          <c:w val="0.25197380630451499"/>
          <c:h val="0.688464475193338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it-IT"/>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lumMod val="65000"/>
                    <a:lumOff val="35000"/>
                  </a:prstClr>
                </a:solidFill>
                <a:latin typeface="+mn-lt"/>
                <a:ea typeface="+mn-ea"/>
                <a:cs typeface="+mn-cs"/>
              </a:defRPr>
            </a:pPr>
            <a:r>
              <a:rPr lang="it-IT" sz="1200" dirty="0"/>
              <a:t>Mi sento sfinito al termine della giornata</a:t>
            </a:r>
          </a:p>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lumMod val="65000"/>
                    <a:lumOff val="35000"/>
                  </a:prstClr>
                </a:solidFill>
                <a:latin typeface="+mn-lt"/>
                <a:ea typeface="+mn-ea"/>
                <a:cs typeface="+mn-cs"/>
              </a:defRPr>
            </a:pPr>
            <a:endParaRPr lang="it-IT" sz="1200" dirty="0"/>
          </a:p>
        </c:rich>
      </c:tx>
      <c:layout/>
      <c:overlay val="0"/>
      <c:spPr>
        <a:noFill/>
        <a:ln>
          <a:noFill/>
        </a:ln>
        <a:effectLst/>
      </c:spPr>
    </c:title>
    <c:autoTitleDeleted val="0"/>
    <c:plotArea>
      <c:layout/>
      <c:barChart>
        <c:barDir val="bar"/>
        <c:grouping val="clustered"/>
        <c:varyColors val="0"/>
        <c:ser>
          <c:idx val="0"/>
          <c:order val="0"/>
          <c:tx>
            <c:strRef>
              <c:f>'D. inizio fine'!$A$250</c:f>
              <c:strCache>
                <c:ptCount val="1"/>
                <c:pt idx="0">
                  <c:v>Mai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fine'!$B$250:$PE$250</c:f>
              <c:numCache>
                <c:formatCode>0.0%</c:formatCode>
                <c:ptCount val="1"/>
                <c:pt idx="0">
                  <c:v>3.9E-2</c:v>
                </c:pt>
              </c:numCache>
            </c:numRef>
          </c:val>
          <c:extLst xmlns:c16r2="http://schemas.microsoft.com/office/drawing/2015/06/chart">
            <c:ext xmlns:c16="http://schemas.microsoft.com/office/drawing/2014/chart" uri="{C3380CC4-5D6E-409C-BE32-E72D297353CC}">
              <c16:uniqueId val="{00000000-1F2D-AB4B-8DE0-55DDF1BA149D}"/>
            </c:ext>
          </c:extLst>
        </c:ser>
        <c:ser>
          <c:idx val="1"/>
          <c:order val="1"/>
          <c:tx>
            <c:strRef>
              <c:f>'D. inizio fine'!$A$251</c:f>
              <c:strCache>
                <c:ptCount val="1"/>
                <c:pt idx="0">
                  <c:v>Quasi mai</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fine'!$B$251:$PE$251</c:f>
              <c:numCache>
                <c:formatCode>0.0%</c:formatCode>
                <c:ptCount val="1"/>
                <c:pt idx="0">
                  <c:v>8.3000000000000004E-2</c:v>
                </c:pt>
              </c:numCache>
            </c:numRef>
          </c:val>
          <c:extLst xmlns:c16r2="http://schemas.microsoft.com/office/drawing/2015/06/chart">
            <c:ext xmlns:c16="http://schemas.microsoft.com/office/drawing/2014/chart" uri="{C3380CC4-5D6E-409C-BE32-E72D297353CC}">
              <c16:uniqueId val="{00000001-1F2D-AB4B-8DE0-55DDF1BA149D}"/>
            </c:ext>
          </c:extLst>
        </c:ser>
        <c:ser>
          <c:idx val="2"/>
          <c:order val="2"/>
          <c:tx>
            <c:strRef>
              <c:f>'D. inizio fine'!$A$252</c:f>
              <c:strCache>
                <c:ptCount val="1"/>
                <c:pt idx="0">
                  <c:v>Solo in certe occasioni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fine'!$B$252:$PE$252</c:f>
              <c:numCache>
                <c:formatCode>0.0%</c:formatCode>
                <c:ptCount val="1"/>
                <c:pt idx="0">
                  <c:v>0.29599999999999999</c:v>
                </c:pt>
              </c:numCache>
            </c:numRef>
          </c:val>
          <c:extLst xmlns:c16r2="http://schemas.microsoft.com/office/drawing/2015/06/chart">
            <c:ext xmlns:c16="http://schemas.microsoft.com/office/drawing/2014/chart" uri="{C3380CC4-5D6E-409C-BE32-E72D297353CC}">
              <c16:uniqueId val="{00000002-1F2D-AB4B-8DE0-55DDF1BA149D}"/>
            </c:ext>
          </c:extLst>
        </c:ser>
        <c:ser>
          <c:idx val="3"/>
          <c:order val="3"/>
          <c:tx>
            <c:strRef>
              <c:f>'D. inizio fine'!$A$253</c:f>
              <c:strCache>
                <c:ptCount val="1"/>
                <c:pt idx="0">
                  <c:v>Spesso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fine'!$B$253:$PE$253</c:f>
              <c:numCache>
                <c:formatCode>0.0%</c:formatCode>
                <c:ptCount val="1"/>
                <c:pt idx="0">
                  <c:v>0.41299999999999998</c:v>
                </c:pt>
              </c:numCache>
            </c:numRef>
          </c:val>
          <c:extLst xmlns:c16r2="http://schemas.microsoft.com/office/drawing/2015/06/chart">
            <c:ext xmlns:c16="http://schemas.microsoft.com/office/drawing/2014/chart" uri="{C3380CC4-5D6E-409C-BE32-E72D297353CC}">
              <c16:uniqueId val="{00000003-1F2D-AB4B-8DE0-55DDF1BA149D}"/>
            </c:ext>
          </c:extLst>
        </c:ser>
        <c:ser>
          <c:idx val="5"/>
          <c:order val="4"/>
          <c:tx>
            <c:strRef>
              <c:f>'D. inizio fine'!$A$254</c:f>
              <c:strCache>
                <c:ptCount val="1"/>
                <c:pt idx="0">
                  <c:v>Sempre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fine'!$B$254:$PE$254</c:f>
              <c:numCache>
                <c:formatCode>0.0%</c:formatCode>
                <c:ptCount val="1"/>
                <c:pt idx="0">
                  <c:v>0.16900000000000001</c:v>
                </c:pt>
              </c:numCache>
            </c:numRef>
          </c:val>
          <c:extLst xmlns:c16r2="http://schemas.microsoft.com/office/drawing/2015/06/chart">
            <c:ext xmlns:c16="http://schemas.microsoft.com/office/drawing/2014/chart" uri="{C3380CC4-5D6E-409C-BE32-E72D297353CC}">
              <c16:uniqueId val="{00000004-1F2D-AB4B-8DE0-55DDF1BA149D}"/>
            </c:ext>
          </c:extLst>
        </c:ser>
        <c:dLbls>
          <c:dLblPos val="outEnd"/>
          <c:showLegendKey val="0"/>
          <c:showVal val="1"/>
          <c:showCatName val="0"/>
          <c:showSerName val="0"/>
          <c:showPercent val="0"/>
          <c:showBubbleSize val="0"/>
        </c:dLbls>
        <c:gapWidth val="100"/>
        <c:axId val="193944192"/>
        <c:axId val="193970560"/>
      </c:barChart>
      <c:catAx>
        <c:axId val="193944192"/>
        <c:scaling>
          <c:orientation val="minMax"/>
        </c:scaling>
        <c:delete val="1"/>
        <c:axPos val="l"/>
        <c:majorTickMark val="none"/>
        <c:minorTickMark val="none"/>
        <c:tickLblPos val="nextTo"/>
        <c:crossAx val="193970560"/>
        <c:crosses val="autoZero"/>
        <c:auto val="1"/>
        <c:lblAlgn val="ctr"/>
        <c:lblOffset val="100"/>
        <c:noMultiLvlLbl val="0"/>
      </c:catAx>
      <c:valAx>
        <c:axId val="193970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193944192"/>
        <c:crosses val="autoZero"/>
        <c:crossBetween val="between"/>
      </c:valAx>
      <c:spPr>
        <a:noFill/>
        <a:ln>
          <a:noFill/>
        </a:ln>
        <a:effectLst/>
      </c:spPr>
    </c:plotArea>
    <c:legend>
      <c:legendPos val="r"/>
      <c:layout>
        <c:manualLayout>
          <c:xMode val="edge"/>
          <c:yMode val="edge"/>
          <c:x val="0.77614832628680031"/>
          <c:y val="0.20761452114136525"/>
          <c:w val="0.21399945696443118"/>
          <c:h val="0.7257568933928459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it-I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40" b="1" i="0" u="none" strike="noStrike" kern="1200" baseline="0">
                <a:solidFill>
                  <a:schemeClr val="tx1">
                    <a:lumMod val="65000"/>
                    <a:lumOff val="35000"/>
                  </a:schemeClr>
                </a:solidFill>
                <a:latin typeface="+mn-lt"/>
                <a:ea typeface="+mn-ea"/>
                <a:cs typeface="+mn-cs"/>
              </a:defRPr>
            </a:pPr>
            <a:r>
              <a:rPr lang="it-IT" dirty="0"/>
              <a:t>Mi sento frustato dal mio lavoro</a:t>
            </a:r>
          </a:p>
          <a:p>
            <a:pPr algn="ctr" rtl="0">
              <a:defRPr sz="1440" b="1" i="0" u="none" strike="noStrike" kern="1200" baseline="0">
                <a:solidFill>
                  <a:schemeClr val="tx1">
                    <a:lumMod val="65000"/>
                    <a:lumOff val="35000"/>
                  </a:schemeClr>
                </a:solidFill>
                <a:latin typeface="+mn-lt"/>
                <a:ea typeface="+mn-ea"/>
                <a:cs typeface="+mn-cs"/>
              </a:defRPr>
            </a:pPr>
            <a:endParaRPr lang="it-IT" dirty="0"/>
          </a:p>
          <a:p>
            <a:pPr algn="ctr" rtl="0">
              <a:defRPr sz="1440" b="1" i="0" u="none" strike="noStrike" kern="1200" baseline="0">
                <a:solidFill>
                  <a:schemeClr val="tx1">
                    <a:lumMod val="65000"/>
                    <a:lumOff val="35000"/>
                  </a:schemeClr>
                </a:solidFill>
                <a:latin typeface="+mn-lt"/>
                <a:ea typeface="+mn-ea"/>
                <a:cs typeface="+mn-cs"/>
              </a:defRPr>
            </a:pPr>
            <a:endParaRPr lang="it-IT" dirty="0"/>
          </a:p>
        </c:rich>
      </c:tx>
      <c:layout>
        <c:manualLayout>
          <c:xMode val="edge"/>
          <c:yMode val="edge"/>
          <c:x val="0.3388806748142919"/>
          <c:y val="4.376342480386864E-2"/>
        </c:manualLayout>
      </c:layout>
      <c:overlay val="0"/>
      <c:spPr>
        <a:noFill/>
        <a:ln>
          <a:noFill/>
        </a:ln>
        <a:effectLst/>
      </c:spPr>
    </c:title>
    <c:autoTitleDeleted val="0"/>
    <c:plotArea>
      <c:layout/>
      <c:barChart>
        <c:barDir val="bar"/>
        <c:grouping val="clustered"/>
        <c:varyColors val="0"/>
        <c:ser>
          <c:idx val="0"/>
          <c:order val="0"/>
          <c:tx>
            <c:strRef>
              <c:f>'D. inizio fine'!$A$277</c:f>
              <c:strCache>
                <c:ptCount val="1"/>
                <c:pt idx="0">
                  <c:v>Mai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fine'!$B$277:$PE$277</c:f>
              <c:numCache>
                <c:formatCode>0.0%</c:formatCode>
                <c:ptCount val="1"/>
                <c:pt idx="0">
                  <c:v>0.16400000000000001</c:v>
                </c:pt>
              </c:numCache>
            </c:numRef>
          </c:val>
          <c:extLst xmlns:c16r2="http://schemas.microsoft.com/office/drawing/2015/06/chart">
            <c:ext xmlns:c16="http://schemas.microsoft.com/office/drawing/2014/chart" uri="{C3380CC4-5D6E-409C-BE32-E72D297353CC}">
              <c16:uniqueId val="{00000000-AB60-4264-B855-07D1E9265977}"/>
            </c:ext>
          </c:extLst>
        </c:ser>
        <c:ser>
          <c:idx val="1"/>
          <c:order val="1"/>
          <c:tx>
            <c:strRef>
              <c:f>'D. inizio fine'!$A$278</c:f>
              <c:strCache>
                <c:ptCount val="1"/>
                <c:pt idx="0">
                  <c:v>Quasi mai</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fine'!$B$278:$PE$278</c:f>
              <c:numCache>
                <c:formatCode>0.0%</c:formatCode>
                <c:ptCount val="1"/>
                <c:pt idx="0">
                  <c:v>0.20799999999999999</c:v>
                </c:pt>
              </c:numCache>
            </c:numRef>
          </c:val>
          <c:extLst xmlns:c16r2="http://schemas.microsoft.com/office/drawing/2015/06/chart">
            <c:ext xmlns:c16="http://schemas.microsoft.com/office/drawing/2014/chart" uri="{C3380CC4-5D6E-409C-BE32-E72D297353CC}">
              <c16:uniqueId val="{00000001-AB60-4264-B855-07D1E9265977}"/>
            </c:ext>
          </c:extLst>
        </c:ser>
        <c:ser>
          <c:idx val="2"/>
          <c:order val="2"/>
          <c:tx>
            <c:strRef>
              <c:f>'D. inizio fine'!$A$279</c:f>
              <c:strCache>
                <c:ptCount val="1"/>
                <c:pt idx="0">
                  <c:v>Solo in certe occasioni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fine'!$B$279:$PE$279</c:f>
              <c:numCache>
                <c:formatCode>0.0%</c:formatCode>
                <c:ptCount val="1"/>
                <c:pt idx="0">
                  <c:v>0.28399999999999997</c:v>
                </c:pt>
              </c:numCache>
            </c:numRef>
          </c:val>
          <c:extLst xmlns:c16r2="http://schemas.microsoft.com/office/drawing/2015/06/chart">
            <c:ext xmlns:c16="http://schemas.microsoft.com/office/drawing/2014/chart" uri="{C3380CC4-5D6E-409C-BE32-E72D297353CC}">
              <c16:uniqueId val="{00000002-AB60-4264-B855-07D1E9265977}"/>
            </c:ext>
          </c:extLst>
        </c:ser>
        <c:ser>
          <c:idx val="3"/>
          <c:order val="3"/>
          <c:tx>
            <c:strRef>
              <c:f>'D. inizio fine'!$A$280</c:f>
              <c:strCache>
                <c:ptCount val="1"/>
                <c:pt idx="0">
                  <c:v>Spesso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fine'!$B$280:$PE$280</c:f>
              <c:numCache>
                <c:formatCode>0.0%</c:formatCode>
                <c:ptCount val="1"/>
                <c:pt idx="0">
                  <c:v>0.251</c:v>
                </c:pt>
              </c:numCache>
            </c:numRef>
          </c:val>
          <c:extLst xmlns:c16r2="http://schemas.microsoft.com/office/drawing/2015/06/chart">
            <c:ext xmlns:c16="http://schemas.microsoft.com/office/drawing/2014/chart" uri="{C3380CC4-5D6E-409C-BE32-E72D297353CC}">
              <c16:uniqueId val="{00000003-AB60-4264-B855-07D1E9265977}"/>
            </c:ext>
          </c:extLst>
        </c:ser>
        <c:ser>
          <c:idx val="5"/>
          <c:order val="4"/>
          <c:tx>
            <c:strRef>
              <c:f>'D. inizio fine'!$A$281</c:f>
              <c:strCache>
                <c:ptCount val="1"/>
                <c:pt idx="0">
                  <c:v>Sempre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fine'!$B$281:$PE$281</c:f>
              <c:numCache>
                <c:formatCode>0.0%</c:formatCode>
                <c:ptCount val="1"/>
                <c:pt idx="0">
                  <c:v>9.2999999999999999E-2</c:v>
                </c:pt>
              </c:numCache>
            </c:numRef>
          </c:val>
          <c:extLst xmlns:c16r2="http://schemas.microsoft.com/office/drawing/2015/06/chart">
            <c:ext xmlns:c16="http://schemas.microsoft.com/office/drawing/2014/chart" uri="{C3380CC4-5D6E-409C-BE32-E72D297353CC}">
              <c16:uniqueId val="{00000004-AB60-4264-B855-07D1E9265977}"/>
            </c:ext>
          </c:extLst>
        </c:ser>
        <c:dLbls>
          <c:dLblPos val="outEnd"/>
          <c:showLegendKey val="0"/>
          <c:showVal val="1"/>
          <c:showCatName val="0"/>
          <c:showSerName val="0"/>
          <c:showPercent val="0"/>
          <c:showBubbleSize val="0"/>
        </c:dLbls>
        <c:gapWidth val="100"/>
        <c:axId val="178851200"/>
        <c:axId val="178869376"/>
      </c:barChart>
      <c:catAx>
        <c:axId val="178851200"/>
        <c:scaling>
          <c:orientation val="minMax"/>
        </c:scaling>
        <c:delete val="1"/>
        <c:axPos val="l"/>
        <c:majorTickMark val="none"/>
        <c:minorTickMark val="none"/>
        <c:tickLblPos val="nextTo"/>
        <c:crossAx val="178869376"/>
        <c:crosses val="autoZero"/>
        <c:auto val="1"/>
        <c:lblAlgn val="ctr"/>
        <c:lblOffset val="100"/>
        <c:noMultiLvlLbl val="0"/>
      </c:catAx>
      <c:valAx>
        <c:axId val="1788693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178851200"/>
        <c:crosses val="autoZero"/>
        <c:crossBetween val="between"/>
      </c:valAx>
      <c:spPr>
        <a:noFill/>
        <a:ln>
          <a:noFill/>
        </a:ln>
        <a:effectLst/>
      </c:spPr>
    </c:plotArea>
    <c:legend>
      <c:legendPos val="r"/>
      <c:layout>
        <c:manualLayout>
          <c:xMode val="edge"/>
          <c:yMode val="edge"/>
          <c:x val="0.83357500241295457"/>
          <c:y val="0.24274953256261028"/>
          <c:w val="0.15693508062381881"/>
          <c:h val="0.6536301056013483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it-I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it-IT" dirty="0"/>
              <a:t> Si è sentito costantemente sotto stress?</a:t>
            </a:r>
          </a:p>
          <a:p>
            <a:pPr>
              <a:defRPr sz="1440" b="1" i="0" u="none" strike="noStrike" kern="1200" baseline="0">
                <a:solidFill>
                  <a:schemeClr val="tx1">
                    <a:lumMod val="65000"/>
                    <a:lumOff val="35000"/>
                  </a:schemeClr>
                </a:solidFill>
                <a:latin typeface="+mn-lt"/>
                <a:ea typeface="+mn-ea"/>
                <a:cs typeface="+mn-cs"/>
              </a:defRPr>
            </a:pPr>
            <a:r>
              <a:rPr lang="it-IT" sz="1200" i="1" dirty="0"/>
              <a:t>(riferimento nelle ultime settimane dal rilevamento)</a:t>
            </a:r>
          </a:p>
        </c:rich>
      </c:tx>
      <c:layout>
        <c:manualLayout>
          <c:xMode val="edge"/>
          <c:yMode val="edge"/>
          <c:x val="0.23561192920024962"/>
          <c:y val="2.2087137223531478E-2"/>
        </c:manualLayout>
      </c:layout>
      <c:overlay val="0"/>
      <c:spPr>
        <a:noFill/>
        <a:ln>
          <a:noFill/>
        </a:ln>
        <a:effectLst/>
      </c:spPr>
    </c:title>
    <c:autoTitleDeleted val="0"/>
    <c:plotArea>
      <c:layout/>
      <c:barChart>
        <c:barDir val="bar"/>
        <c:grouping val="clustered"/>
        <c:varyColors val="0"/>
        <c:ser>
          <c:idx val="0"/>
          <c:order val="0"/>
          <c:tx>
            <c:strRef>
              <c:f>'D. inizio fine'!$A$308</c:f>
              <c:strCache>
                <c:ptCount val="1"/>
                <c:pt idx="0">
                  <c:v>No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fine'!$B$308:$PE$308</c:f>
              <c:numCache>
                <c:formatCode>0.0%</c:formatCode>
                <c:ptCount val="1"/>
                <c:pt idx="0">
                  <c:v>0.18092909535452323</c:v>
                </c:pt>
              </c:numCache>
            </c:numRef>
          </c:val>
          <c:extLst xmlns:c16r2="http://schemas.microsoft.com/office/drawing/2015/06/chart">
            <c:ext xmlns:c16="http://schemas.microsoft.com/office/drawing/2014/chart" uri="{C3380CC4-5D6E-409C-BE32-E72D297353CC}">
              <c16:uniqueId val="{00000000-E1AD-465B-B441-C7F5425E8C6C}"/>
            </c:ext>
          </c:extLst>
        </c:ser>
        <c:ser>
          <c:idx val="1"/>
          <c:order val="1"/>
          <c:tx>
            <c:strRef>
              <c:f>'D. inizio fine'!$A$309</c:f>
              <c:strCache>
                <c:ptCount val="1"/>
                <c:pt idx="0">
                  <c:v>Non più del solito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fine'!$B$309:$PE$309</c:f>
              <c:numCache>
                <c:formatCode>0.0%</c:formatCode>
                <c:ptCount val="1"/>
                <c:pt idx="0">
                  <c:v>0.34474327628361856</c:v>
                </c:pt>
              </c:numCache>
            </c:numRef>
          </c:val>
          <c:extLst xmlns:c16r2="http://schemas.microsoft.com/office/drawing/2015/06/chart">
            <c:ext xmlns:c16="http://schemas.microsoft.com/office/drawing/2014/chart" uri="{C3380CC4-5D6E-409C-BE32-E72D297353CC}">
              <c16:uniqueId val="{00000001-E1AD-465B-B441-C7F5425E8C6C}"/>
            </c:ext>
          </c:extLst>
        </c:ser>
        <c:ser>
          <c:idx val="2"/>
          <c:order val="2"/>
          <c:tx>
            <c:strRef>
              <c:f>'D. inizio fine'!$A$310</c:f>
              <c:strCache>
                <c:ptCount val="1"/>
                <c:pt idx="0">
                  <c:v>Un po' più del solito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fine'!$B$310:$PE$310</c:f>
              <c:numCache>
                <c:formatCode>0.0%</c:formatCode>
                <c:ptCount val="1"/>
                <c:pt idx="0">
                  <c:v>0.30317848410757947</c:v>
                </c:pt>
              </c:numCache>
            </c:numRef>
          </c:val>
          <c:extLst xmlns:c16r2="http://schemas.microsoft.com/office/drawing/2015/06/chart">
            <c:ext xmlns:c16="http://schemas.microsoft.com/office/drawing/2014/chart" uri="{C3380CC4-5D6E-409C-BE32-E72D297353CC}">
              <c16:uniqueId val="{00000002-E1AD-465B-B441-C7F5425E8C6C}"/>
            </c:ext>
          </c:extLst>
        </c:ser>
        <c:ser>
          <c:idx val="3"/>
          <c:order val="3"/>
          <c:tx>
            <c:strRef>
              <c:f>'D. inizio fine'!$A$311</c:f>
              <c:strCache>
                <c:ptCount val="1"/>
                <c:pt idx="0">
                  <c:v>Molto più del solito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fine'!$B$311:$PE$311</c:f>
              <c:numCache>
                <c:formatCode>0.0%</c:formatCode>
                <c:ptCount val="1"/>
                <c:pt idx="0">
                  <c:v>0.17114914425427874</c:v>
                </c:pt>
              </c:numCache>
            </c:numRef>
          </c:val>
          <c:extLst xmlns:c16r2="http://schemas.microsoft.com/office/drawing/2015/06/chart">
            <c:ext xmlns:c16="http://schemas.microsoft.com/office/drawing/2014/chart" uri="{C3380CC4-5D6E-409C-BE32-E72D297353CC}">
              <c16:uniqueId val="{00000003-E1AD-465B-B441-C7F5425E8C6C}"/>
            </c:ext>
          </c:extLst>
        </c:ser>
        <c:dLbls>
          <c:dLblPos val="outEnd"/>
          <c:showLegendKey val="0"/>
          <c:showVal val="1"/>
          <c:showCatName val="0"/>
          <c:showSerName val="0"/>
          <c:showPercent val="0"/>
          <c:showBubbleSize val="0"/>
        </c:dLbls>
        <c:gapWidth val="100"/>
        <c:axId val="178935296"/>
        <c:axId val="178936832"/>
      </c:barChart>
      <c:catAx>
        <c:axId val="178935296"/>
        <c:scaling>
          <c:orientation val="minMax"/>
        </c:scaling>
        <c:delete val="1"/>
        <c:axPos val="l"/>
        <c:majorTickMark val="none"/>
        <c:minorTickMark val="none"/>
        <c:tickLblPos val="nextTo"/>
        <c:crossAx val="178936832"/>
        <c:crosses val="autoZero"/>
        <c:auto val="1"/>
        <c:lblAlgn val="ctr"/>
        <c:lblOffset val="100"/>
        <c:noMultiLvlLbl val="0"/>
      </c:catAx>
      <c:valAx>
        <c:axId val="178936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178935296"/>
        <c:crosses val="autoZero"/>
        <c:crossBetween val="between"/>
      </c:valAx>
      <c:spPr>
        <a:noFill/>
        <a:ln>
          <a:noFill/>
        </a:ln>
        <a:effectLst/>
      </c:spPr>
    </c:plotArea>
    <c:legend>
      <c:legendPos val="r"/>
      <c:layout>
        <c:manualLayout>
          <c:xMode val="edge"/>
          <c:yMode val="edge"/>
          <c:x val="0.85262384693182269"/>
          <c:y val="0.15194274147465889"/>
          <c:w val="0.13806299823697823"/>
          <c:h val="0.7441586037907622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it-I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it-IT" dirty="0"/>
              <a:t> E' stato in grado di concentrarsi sulle cose che faceva?</a:t>
            </a:r>
          </a:p>
          <a:p>
            <a:pPr>
              <a:defRPr sz="1440" b="1" i="0" u="none" strike="noStrike" kern="1200" baseline="0">
                <a:solidFill>
                  <a:schemeClr val="tx1">
                    <a:lumMod val="65000"/>
                    <a:lumOff val="35000"/>
                  </a:schemeClr>
                </a:solidFill>
                <a:latin typeface="+mn-lt"/>
                <a:ea typeface="+mn-ea"/>
                <a:cs typeface="+mn-cs"/>
              </a:defRPr>
            </a:pPr>
            <a:r>
              <a:rPr lang="it-IT" sz="1200" b="1" i="1" u="none" strike="noStrike" baseline="0" dirty="0">
                <a:effectLst/>
              </a:rPr>
              <a:t>(riferimento nelle ultime settimane dal rilevamento</a:t>
            </a:r>
            <a:r>
              <a:rPr lang="it-IT" sz="1200" b="1" i="0" u="none" strike="noStrike" baseline="0" dirty="0">
                <a:effectLst/>
              </a:rPr>
              <a:t>)</a:t>
            </a:r>
            <a:endParaRPr lang="it-IT" sz="1200" b="1" i="0" u="none" strike="noStrike" baseline="0" dirty="0"/>
          </a:p>
        </c:rich>
      </c:tx>
      <c:layout/>
      <c:overlay val="0"/>
      <c:spPr>
        <a:noFill/>
        <a:ln>
          <a:noFill/>
        </a:ln>
        <a:effectLst/>
      </c:spPr>
    </c:title>
    <c:autoTitleDeleted val="0"/>
    <c:plotArea>
      <c:layout/>
      <c:barChart>
        <c:barDir val="bar"/>
        <c:grouping val="clustered"/>
        <c:varyColors val="0"/>
        <c:ser>
          <c:idx val="0"/>
          <c:order val="0"/>
          <c:tx>
            <c:strRef>
              <c:f>'D. inizio fine'!$A$316</c:f>
              <c:strCache>
                <c:ptCount val="1"/>
                <c:pt idx="0">
                  <c:v>Più del solito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fine'!$B$316:$PE$316</c:f>
              <c:numCache>
                <c:formatCode>0.0%</c:formatCode>
                <c:ptCount val="1"/>
                <c:pt idx="0">
                  <c:v>3.9312039312039311E-2</c:v>
                </c:pt>
              </c:numCache>
            </c:numRef>
          </c:val>
          <c:extLst xmlns:c16r2="http://schemas.microsoft.com/office/drawing/2015/06/chart">
            <c:ext xmlns:c16="http://schemas.microsoft.com/office/drawing/2014/chart" uri="{C3380CC4-5D6E-409C-BE32-E72D297353CC}">
              <c16:uniqueId val="{00000000-2D97-47EC-9E0A-A7A7A0EFFCC8}"/>
            </c:ext>
          </c:extLst>
        </c:ser>
        <c:ser>
          <c:idx val="1"/>
          <c:order val="1"/>
          <c:tx>
            <c:strRef>
              <c:f>'D. inizio fine'!$A$317</c:f>
              <c:strCache>
                <c:ptCount val="1"/>
                <c:pt idx="0">
                  <c:v>Come al solito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fine'!$B$317:$PE$317</c:f>
              <c:numCache>
                <c:formatCode>0.0%</c:formatCode>
                <c:ptCount val="1"/>
                <c:pt idx="0">
                  <c:v>0.66830466830466828</c:v>
                </c:pt>
              </c:numCache>
            </c:numRef>
          </c:val>
          <c:extLst xmlns:c16r2="http://schemas.microsoft.com/office/drawing/2015/06/chart">
            <c:ext xmlns:c16="http://schemas.microsoft.com/office/drawing/2014/chart" uri="{C3380CC4-5D6E-409C-BE32-E72D297353CC}">
              <c16:uniqueId val="{00000001-2D97-47EC-9E0A-A7A7A0EFFCC8}"/>
            </c:ext>
          </c:extLst>
        </c:ser>
        <c:ser>
          <c:idx val="2"/>
          <c:order val="2"/>
          <c:tx>
            <c:strRef>
              <c:f>'D. inizio fine'!$A$318</c:f>
              <c:strCache>
                <c:ptCount val="1"/>
                <c:pt idx="0">
                  <c:v>Meno del solito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fine'!$B$318:$PE$318</c:f>
              <c:numCache>
                <c:formatCode>0.0%</c:formatCode>
                <c:ptCount val="1"/>
                <c:pt idx="0">
                  <c:v>0.22358722358722358</c:v>
                </c:pt>
              </c:numCache>
            </c:numRef>
          </c:val>
          <c:extLst xmlns:c16r2="http://schemas.microsoft.com/office/drawing/2015/06/chart">
            <c:ext xmlns:c16="http://schemas.microsoft.com/office/drawing/2014/chart" uri="{C3380CC4-5D6E-409C-BE32-E72D297353CC}">
              <c16:uniqueId val="{00000002-2D97-47EC-9E0A-A7A7A0EFFCC8}"/>
            </c:ext>
          </c:extLst>
        </c:ser>
        <c:ser>
          <c:idx val="3"/>
          <c:order val="3"/>
          <c:tx>
            <c:strRef>
              <c:f>'D. inizio fine'!$A$319</c:f>
              <c:strCache>
                <c:ptCount val="1"/>
                <c:pt idx="0">
                  <c:v>Molto meno del solito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fine'!$B$319:$PE$319</c:f>
              <c:numCache>
                <c:formatCode>0.0%</c:formatCode>
                <c:ptCount val="1"/>
                <c:pt idx="0">
                  <c:v>6.8796068796068796E-2</c:v>
                </c:pt>
              </c:numCache>
            </c:numRef>
          </c:val>
          <c:extLst xmlns:c16r2="http://schemas.microsoft.com/office/drawing/2015/06/chart">
            <c:ext xmlns:c16="http://schemas.microsoft.com/office/drawing/2014/chart" uri="{C3380CC4-5D6E-409C-BE32-E72D297353CC}">
              <c16:uniqueId val="{00000003-2D97-47EC-9E0A-A7A7A0EFFCC8}"/>
            </c:ext>
          </c:extLst>
        </c:ser>
        <c:dLbls>
          <c:dLblPos val="outEnd"/>
          <c:showLegendKey val="0"/>
          <c:showVal val="1"/>
          <c:showCatName val="0"/>
          <c:showSerName val="0"/>
          <c:showPercent val="0"/>
          <c:showBubbleSize val="0"/>
        </c:dLbls>
        <c:gapWidth val="100"/>
        <c:axId val="179015040"/>
        <c:axId val="194053248"/>
      </c:barChart>
      <c:catAx>
        <c:axId val="179015040"/>
        <c:scaling>
          <c:orientation val="minMax"/>
        </c:scaling>
        <c:delete val="1"/>
        <c:axPos val="l"/>
        <c:majorTickMark val="none"/>
        <c:minorTickMark val="none"/>
        <c:tickLblPos val="nextTo"/>
        <c:crossAx val="194053248"/>
        <c:crosses val="autoZero"/>
        <c:auto val="1"/>
        <c:lblAlgn val="ctr"/>
        <c:lblOffset val="100"/>
        <c:noMultiLvlLbl val="0"/>
      </c:catAx>
      <c:valAx>
        <c:axId val="194053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179015040"/>
        <c:crosses val="autoZero"/>
        <c:crossBetween val="between"/>
      </c:valAx>
      <c:spPr>
        <a:noFill/>
        <a:ln>
          <a:noFill/>
        </a:ln>
        <a:effectLst/>
      </c:spPr>
    </c:plotArea>
    <c:legend>
      <c:legendPos val="r"/>
      <c:layout>
        <c:manualLayout>
          <c:xMode val="edge"/>
          <c:yMode val="edge"/>
          <c:x val="0.84559739017727065"/>
          <c:y val="0.16676394187839921"/>
          <c:w val="0.14539359974859897"/>
          <c:h val="0.7799916795194413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it-I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black">
                    <a:lumMod val="65000"/>
                    <a:lumOff val="35000"/>
                  </a:prstClr>
                </a:solidFill>
                <a:latin typeface="+mn-lt"/>
                <a:ea typeface="+mn-ea"/>
                <a:cs typeface="+mn-cs"/>
              </a:defRPr>
            </a:pPr>
            <a:r>
              <a:rPr lang="it-IT" dirty="0"/>
              <a:t>Si è sentito/a infelice o depresso/a?</a:t>
            </a:r>
          </a:p>
          <a:p>
            <a:pPr marL="0" marR="0" lvl="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black">
                    <a:lumMod val="65000"/>
                    <a:lumOff val="35000"/>
                  </a:prstClr>
                </a:solidFill>
                <a:latin typeface="+mn-lt"/>
                <a:ea typeface="+mn-ea"/>
                <a:cs typeface="+mn-cs"/>
              </a:defRPr>
            </a:pPr>
            <a:r>
              <a:rPr lang="it-IT" sz="1200" b="1" i="1" baseline="0" dirty="0">
                <a:effectLst/>
              </a:rPr>
              <a:t>(riferimento nelle ultime settimane dal rilevamento</a:t>
            </a:r>
            <a:r>
              <a:rPr lang="it-IT" sz="1200" b="1" i="0" baseline="0" dirty="0">
                <a:effectLst/>
              </a:rPr>
              <a:t>)</a:t>
            </a:r>
            <a:endParaRPr lang="it-IT" sz="1200" dirty="0"/>
          </a:p>
          <a:p>
            <a:pPr marL="0" marR="0" lvl="0" indent="0" algn="ctr" defTabSz="914400" rtl="0" eaLnBrk="1" fontAlgn="auto" latinLnBrk="0" hangingPunct="1">
              <a:lnSpc>
                <a:spcPct val="100000"/>
              </a:lnSpc>
              <a:spcBef>
                <a:spcPts val="0"/>
              </a:spcBef>
              <a:spcAft>
                <a:spcPts val="0"/>
              </a:spcAft>
              <a:buClrTx/>
              <a:buSzTx/>
              <a:buFontTx/>
              <a:buNone/>
              <a:tabLst/>
              <a:defRPr sz="1440" b="1" i="0" u="none" strike="noStrike" kern="1200" baseline="0">
                <a:solidFill>
                  <a:prstClr val="black">
                    <a:lumMod val="65000"/>
                    <a:lumOff val="35000"/>
                  </a:prstClr>
                </a:solidFill>
                <a:latin typeface="+mn-lt"/>
                <a:ea typeface="+mn-ea"/>
                <a:cs typeface="+mn-cs"/>
              </a:defRPr>
            </a:pPr>
            <a:endParaRPr lang="it-IT" dirty="0"/>
          </a:p>
        </c:rich>
      </c:tx>
      <c:layout/>
      <c:overlay val="0"/>
      <c:spPr>
        <a:noFill/>
        <a:ln>
          <a:noFill/>
        </a:ln>
        <a:effectLst/>
      </c:spPr>
    </c:title>
    <c:autoTitleDeleted val="0"/>
    <c:plotArea>
      <c:layout/>
      <c:barChart>
        <c:barDir val="bar"/>
        <c:grouping val="clustered"/>
        <c:varyColors val="0"/>
        <c:ser>
          <c:idx val="0"/>
          <c:order val="0"/>
          <c:tx>
            <c:strRef>
              <c:f>'D. inizio fine'!$A$372</c:f>
              <c:strCache>
                <c:ptCount val="1"/>
                <c:pt idx="0">
                  <c:v>No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fine'!$B$372:$PE$372</c:f>
              <c:numCache>
                <c:formatCode>0.0%</c:formatCode>
                <c:ptCount val="1"/>
                <c:pt idx="0">
                  <c:v>0.37376237623762376</c:v>
                </c:pt>
              </c:numCache>
            </c:numRef>
          </c:val>
          <c:extLst xmlns:c16r2="http://schemas.microsoft.com/office/drawing/2015/06/chart">
            <c:ext xmlns:c16="http://schemas.microsoft.com/office/drawing/2014/chart" uri="{C3380CC4-5D6E-409C-BE32-E72D297353CC}">
              <c16:uniqueId val="{00000000-E9B1-42BF-AADF-6406443D5FF3}"/>
            </c:ext>
          </c:extLst>
        </c:ser>
        <c:ser>
          <c:idx val="1"/>
          <c:order val="1"/>
          <c:tx>
            <c:strRef>
              <c:f>'D. inizio fine'!$A$373</c:f>
              <c:strCache>
                <c:ptCount val="1"/>
                <c:pt idx="0">
                  <c:v>Non più del solito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fine'!$B$373:$PE$373</c:f>
              <c:numCache>
                <c:formatCode>0.0%</c:formatCode>
                <c:ptCount val="1"/>
                <c:pt idx="0">
                  <c:v>0.31435643564356436</c:v>
                </c:pt>
              </c:numCache>
            </c:numRef>
          </c:val>
          <c:extLst xmlns:c16r2="http://schemas.microsoft.com/office/drawing/2015/06/chart">
            <c:ext xmlns:c16="http://schemas.microsoft.com/office/drawing/2014/chart" uri="{C3380CC4-5D6E-409C-BE32-E72D297353CC}">
              <c16:uniqueId val="{00000001-E9B1-42BF-AADF-6406443D5FF3}"/>
            </c:ext>
          </c:extLst>
        </c:ser>
        <c:ser>
          <c:idx val="2"/>
          <c:order val="2"/>
          <c:tx>
            <c:strRef>
              <c:f>'D. inizio fine'!$A$374</c:f>
              <c:strCache>
                <c:ptCount val="1"/>
                <c:pt idx="0">
                  <c:v>Un po' più del solito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fine'!$B$374:$PE$374</c:f>
              <c:numCache>
                <c:formatCode>0.0%</c:formatCode>
                <c:ptCount val="1"/>
                <c:pt idx="0">
                  <c:v>0.21039603960396039</c:v>
                </c:pt>
              </c:numCache>
            </c:numRef>
          </c:val>
          <c:extLst xmlns:c16r2="http://schemas.microsoft.com/office/drawing/2015/06/chart">
            <c:ext xmlns:c16="http://schemas.microsoft.com/office/drawing/2014/chart" uri="{C3380CC4-5D6E-409C-BE32-E72D297353CC}">
              <c16:uniqueId val="{00000002-E9B1-42BF-AADF-6406443D5FF3}"/>
            </c:ext>
          </c:extLst>
        </c:ser>
        <c:ser>
          <c:idx val="3"/>
          <c:order val="3"/>
          <c:tx>
            <c:strRef>
              <c:f>'D. inizio fine'!$A$375</c:f>
              <c:strCache>
                <c:ptCount val="1"/>
                <c:pt idx="0">
                  <c:v>Molto più del solito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fine'!$B$375:$PE$375</c:f>
              <c:numCache>
                <c:formatCode>0.0%</c:formatCode>
                <c:ptCount val="1"/>
                <c:pt idx="0">
                  <c:v>0.10148514851485149</c:v>
                </c:pt>
              </c:numCache>
            </c:numRef>
          </c:val>
          <c:extLst xmlns:c16r2="http://schemas.microsoft.com/office/drawing/2015/06/chart">
            <c:ext xmlns:c16="http://schemas.microsoft.com/office/drawing/2014/chart" uri="{C3380CC4-5D6E-409C-BE32-E72D297353CC}">
              <c16:uniqueId val="{00000003-E9B1-42BF-AADF-6406443D5FF3}"/>
            </c:ext>
          </c:extLst>
        </c:ser>
        <c:dLbls>
          <c:dLblPos val="outEnd"/>
          <c:showLegendKey val="0"/>
          <c:showVal val="1"/>
          <c:showCatName val="0"/>
          <c:showSerName val="0"/>
          <c:showPercent val="0"/>
          <c:showBubbleSize val="0"/>
        </c:dLbls>
        <c:gapWidth val="100"/>
        <c:axId val="204412416"/>
        <c:axId val="204413952"/>
      </c:barChart>
      <c:catAx>
        <c:axId val="204412416"/>
        <c:scaling>
          <c:orientation val="minMax"/>
        </c:scaling>
        <c:delete val="1"/>
        <c:axPos val="l"/>
        <c:majorTickMark val="none"/>
        <c:minorTickMark val="none"/>
        <c:tickLblPos val="nextTo"/>
        <c:crossAx val="204413952"/>
        <c:crosses val="autoZero"/>
        <c:auto val="1"/>
        <c:lblAlgn val="ctr"/>
        <c:lblOffset val="100"/>
        <c:noMultiLvlLbl val="0"/>
      </c:catAx>
      <c:valAx>
        <c:axId val="204413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204412416"/>
        <c:crosses val="autoZero"/>
        <c:crossBetween val="between"/>
      </c:valAx>
      <c:spPr>
        <a:noFill/>
        <a:ln>
          <a:noFill/>
        </a:ln>
        <a:effectLst/>
      </c:spPr>
    </c:plotArea>
    <c:legend>
      <c:legendPos val="r"/>
      <c:layout>
        <c:manualLayout>
          <c:xMode val="edge"/>
          <c:yMode val="edge"/>
          <c:x val="0.85564867105408859"/>
          <c:y val="0.21141870603845306"/>
          <c:w val="0.13522932210440627"/>
          <c:h val="0.6840020696827340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it-IT"/>
              <a:t>livello contrattuale</a:t>
            </a:r>
          </a:p>
        </c:rich>
      </c:tx>
      <c:layout>
        <c:manualLayout>
          <c:xMode val="edge"/>
          <c:yMode val="edge"/>
          <c:x val="0.16077863613321283"/>
          <c:y val="0"/>
        </c:manualLayout>
      </c:layout>
      <c:overlay val="0"/>
      <c:spPr>
        <a:noFill/>
        <a:ln>
          <a:noFill/>
        </a:ln>
        <a:effectLst/>
      </c:spPr>
    </c:title>
    <c:autoTitleDeleted val="0"/>
    <c:plotArea>
      <c:layout>
        <c:manualLayout>
          <c:layoutTarget val="inner"/>
          <c:xMode val="edge"/>
          <c:yMode val="edge"/>
          <c:x val="5.4888109180093174E-2"/>
          <c:y val="9.220868557074538E-2"/>
          <c:w val="0.61684053651266768"/>
          <c:h val="0.83719800975798275"/>
        </c:manualLayout>
      </c:layout>
      <c:barChart>
        <c:barDir val="bar"/>
        <c:grouping val="clustered"/>
        <c:varyColors val="0"/>
        <c:ser>
          <c:idx val="0"/>
          <c:order val="0"/>
          <c:tx>
            <c:strRef>
              <c:f>'D. inizio fine'!$A$409</c:f>
              <c:strCache>
                <c:ptCount val="1"/>
                <c:pt idx="0">
                  <c:v>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fine'!$B$409:$PE$409</c:f>
              <c:numCache>
                <c:formatCode>0.0%</c:formatCode>
                <c:ptCount val="1"/>
                <c:pt idx="0">
                  <c:v>2.7027027027027029E-2</c:v>
                </c:pt>
              </c:numCache>
            </c:numRef>
          </c:val>
          <c:extLst xmlns:c16r2="http://schemas.microsoft.com/office/drawing/2015/06/chart">
            <c:ext xmlns:c16="http://schemas.microsoft.com/office/drawing/2014/chart" uri="{C3380CC4-5D6E-409C-BE32-E72D297353CC}">
              <c16:uniqueId val="{00000000-188E-374C-A350-29DFED607606}"/>
            </c:ext>
          </c:extLst>
        </c:ser>
        <c:ser>
          <c:idx val="1"/>
          <c:order val="1"/>
          <c:tx>
            <c:strRef>
              <c:f>'D. inizio fine'!$A$410</c:f>
              <c:strCache>
                <c:ptCount val="1"/>
                <c:pt idx="0">
                  <c:v>II</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fine'!$B$410:$PE$410</c:f>
              <c:numCache>
                <c:formatCode>0.0%</c:formatCode>
                <c:ptCount val="1"/>
                <c:pt idx="0">
                  <c:v>6.006006006006006E-2</c:v>
                </c:pt>
              </c:numCache>
            </c:numRef>
          </c:val>
          <c:extLst xmlns:c16r2="http://schemas.microsoft.com/office/drawing/2015/06/chart">
            <c:ext xmlns:c16="http://schemas.microsoft.com/office/drawing/2014/chart" uri="{C3380CC4-5D6E-409C-BE32-E72D297353CC}">
              <c16:uniqueId val="{00000001-188E-374C-A350-29DFED607606}"/>
            </c:ext>
          </c:extLst>
        </c:ser>
        <c:ser>
          <c:idx val="2"/>
          <c:order val="2"/>
          <c:tx>
            <c:strRef>
              <c:f>'D. inizio fine'!$A$411</c:f>
              <c:strCache>
                <c:ptCount val="1"/>
                <c:pt idx="0">
                  <c:v>III</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fine'!$B$411:$PE$411</c:f>
              <c:numCache>
                <c:formatCode>0.0%</c:formatCode>
                <c:ptCount val="1"/>
                <c:pt idx="0">
                  <c:v>0.1111111111111111</c:v>
                </c:pt>
              </c:numCache>
            </c:numRef>
          </c:val>
          <c:extLst xmlns:c16r2="http://schemas.microsoft.com/office/drawing/2015/06/chart">
            <c:ext xmlns:c16="http://schemas.microsoft.com/office/drawing/2014/chart" uri="{C3380CC4-5D6E-409C-BE32-E72D297353CC}">
              <c16:uniqueId val="{00000002-188E-374C-A350-29DFED607606}"/>
            </c:ext>
          </c:extLst>
        </c:ser>
        <c:ser>
          <c:idx val="3"/>
          <c:order val="3"/>
          <c:tx>
            <c:strRef>
              <c:f>'D. inizio fine'!$A$412</c:f>
              <c:strCache>
                <c:ptCount val="1"/>
                <c:pt idx="0">
                  <c:v>IV</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fine'!$B$412:$PE$412</c:f>
              <c:numCache>
                <c:formatCode>0.0%</c:formatCode>
                <c:ptCount val="1"/>
                <c:pt idx="0">
                  <c:v>0.53153153153153154</c:v>
                </c:pt>
              </c:numCache>
            </c:numRef>
          </c:val>
          <c:extLst xmlns:c16r2="http://schemas.microsoft.com/office/drawing/2015/06/chart">
            <c:ext xmlns:c16="http://schemas.microsoft.com/office/drawing/2014/chart" uri="{C3380CC4-5D6E-409C-BE32-E72D297353CC}">
              <c16:uniqueId val="{00000003-188E-374C-A350-29DFED607606}"/>
            </c:ext>
          </c:extLst>
        </c:ser>
        <c:ser>
          <c:idx val="4"/>
          <c:order val="4"/>
          <c:tx>
            <c:strRef>
              <c:f>'D. inizio fine'!$A$413</c:f>
              <c:strCache>
                <c:ptCount val="1"/>
                <c:pt idx="0">
                  <c:v>V</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fine'!$B$413:$PE$413</c:f>
              <c:numCache>
                <c:formatCode>0.0%</c:formatCode>
                <c:ptCount val="1"/>
                <c:pt idx="0">
                  <c:v>0.15915915915915915</c:v>
                </c:pt>
              </c:numCache>
            </c:numRef>
          </c:val>
          <c:extLst xmlns:c16r2="http://schemas.microsoft.com/office/drawing/2015/06/chart">
            <c:ext xmlns:c16="http://schemas.microsoft.com/office/drawing/2014/chart" uri="{C3380CC4-5D6E-409C-BE32-E72D297353CC}">
              <c16:uniqueId val="{00000004-188E-374C-A350-29DFED607606}"/>
            </c:ext>
          </c:extLst>
        </c:ser>
        <c:ser>
          <c:idx val="5"/>
          <c:order val="5"/>
          <c:tx>
            <c:strRef>
              <c:f>'D. inizio fine'!$A$414</c:f>
              <c:strCache>
                <c:ptCount val="1"/>
                <c:pt idx="0">
                  <c:v>VI</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fine'!$B$414:$PE$414</c:f>
              <c:numCache>
                <c:formatCode>0.0%</c:formatCode>
                <c:ptCount val="1"/>
                <c:pt idx="0">
                  <c:v>0.10510510510510511</c:v>
                </c:pt>
              </c:numCache>
            </c:numRef>
          </c:val>
          <c:extLst xmlns:c16r2="http://schemas.microsoft.com/office/drawing/2015/06/chart">
            <c:ext xmlns:c16="http://schemas.microsoft.com/office/drawing/2014/chart" uri="{C3380CC4-5D6E-409C-BE32-E72D297353CC}">
              <c16:uniqueId val="{00000005-188E-374C-A350-29DFED607606}"/>
            </c:ext>
          </c:extLst>
        </c:ser>
        <c:ser>
          <c:idx val="6"/>
          <c:order val="6"/>
          <c:tx>
            <c:strRef>
              <c:f>'D. inizio fine'!$A$415</c:f>
              <c:strCache>
                <c:ptCount val="1"/>
                <c:pt idx="0">
                  <c:v>VII</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fine'!$B$415:$PE$415</c:f>
              <c:numCache>
                <c:formatCode>0.0%</c:formatCode>
                <c:ptCount val="1"/>
                <c:pt idx="0">
                  <c:v>6.006006006006006E-3</c:v>
                </c:pt>
              </c:numCache>
            </c:numRef>
          </c:val>
          <c:extLst xmlns:c16r2="http://schemas.microsoft.com/office/drawing/2015/06/chart">
            <c:ext xmlns:c16="http://schemas.microsoft.com/office/drawing/2014/chart" uri="{C3380CC4-5D6E-409C-BE32-E72D297353CC}">
              <c16:uniqueId val="{00000006-188E-374C-A350-29DFED607606}"/>
            </c:ext>
          </c:extLst>
        </c:ser>
        <c:dLbls>
          <c:dLblPos val="outEnd"/>
          <c:showLegendKey val="0"/>
          <c:showVal val="1"/>
          <c:showCatName val="0"/>
          <c:showSerName val="0"/>
          <c:showPercent val="0"/>
          <c:showBubbleSize val="0"/>
        </c:dLbls>
        <c:gapWidth val="100"/>
        <c:axId val="130810624"/>
        <c:axId val="130812160"/>
      </c:barChart>
      <c:catAx>
        <c:axId val="130810624"/>
        <c:scaling>
          <c:orientation val="minMax"/>
        </c:scaling>
        <c:delete val="1"/>
        <c:axPos val="l"/>
        <c:majorTickMark val="none"/>
        <c:minorTickMark val="none"/>
        <c:tickLblPos val="nextTo"/>
        <c:crossAx val="130812160"/>
        <c:crosses val="autoZero"/>
        <c:auto val="1"/>
        <c:lblAlgn val="ctr"/>
        <c:lblOffset val="100"/>
        <c:noMultiLvlLbl val="0"/>
      </c:catAx>
      <c:valAx>
        <c:axId val="130812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130810624"/>
        <c:crosses val="autoZero"/>
        <c:crossBetween val="between"/>
      </c:valAx>
      <c:spPr>
        <a:noFill/>
        <a:ln>
          <a:noFill/>
        </a:ln>
        <a:effectLst/>
      </c:spPr>
    </c:plotArea>
    <c:legend>
      <c:legendPos val="r"/>
      <c:layout>
        <c:manualLayout>
          <c:xMode val="edge"/>
          <c:yMode val="edge"/>
          <c:x val="0.82350892427567268"/>
          <c:y val="0.13239766194869812"/>
          <c:w val="9.5760705023645504E-2"/>
          <c:h val="0.8027627650838122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r>
              <a:rPr lang="it-IT"/>
              <a:t> Lei ha a disposizione i materiali e gli strumenti necessari e idonei per il suo lavoro?</a:t>
            </a:r>
          </a:p>
        </c:rich>
      </c:tx>
      <c:layout/>
      <c:overlay val="0"/>
      <c:spPr>
        <a:noFill/>
        <a:ln>
          <a:noFill/>
        </a:ln>
        <a:effectLst/>
      </c:spPr>
    </c:title>
    <c:autoTitleDeleted val="0"/>
    <c:plotArea>
      <c:layout/>
      <c:barChart>
        <c:barDir val="bar"/>
        <c:grouping val="clustered"/>
        <c:varyColors val="0"/>
        <c:ser>
          <c:idx val="0"/>
          <c:order val="0"/>
          <c:tx>
            <c:strRef>
              <c:f>'D. inizio fine'!$A$21</c:f>
              <c:strCache>
                <c:ptCount val="1"/>
                <c:pt idx="0">
                  <c:v>Mai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fine'!$B$21:$PE$21</c:f>
              <c:numCache>
                <c:formatCode>0.0%</c:formatCode>
                <c:ptCount val="1"/>
                <c:pt idx="0">
                  <c:v>0.02</c:v>
                </c:pt>
              </c:numCache>
            </c:numRef>
          </c:val>
          <c:extLst xmlns:c16r2="http://schemas.microsoft.com/office/drawing/2015/06/chart">
            <c:ext xmlns:c16="http://schemas.microsoft.com/office/drawing/2014/chart" uri="{C3380CC4-5D6E-409C-BE32-E72D297353CC}">
              <c16:uniqueId val="{00000000-F9DA-46D2-A878-F02AADC01D62}"/>
            </c:ext>
          </c:extLst>
        </c:ser>
        <c:ser>
          <c:idx val="1"/>
          <c:order val="1"/>
          <c:tx>
            <c:strRef>
              <c:f>'D. inizio fine'!$A$22</c:f>
              <c:strCache>
                <c:ptCount val="1"/>
                <c:pt idx="0">
                  <c:v>Quasi mai</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fine'!$B$22:$PE$22</c:f>
              <c:numCache>
                <c:formatCode>0.0%</c:formatCode>
                <c:ptCount val="1"/>
                <c:pt idx="0">
                  <c:v>0.152</c:v>
                </c:pt>
              </c:numCache>
            </c:numRef>
          </c:val>
          <c:extLst xmlns:c16r2="http://schemas.microsoft.com/office/drawing/2015/06/chart">
            <c:ext xmlns:c16="http://schemas.microsoft.com/office/drawing/2014/chart" uri="{C3380CC4-5D6E-409C-BE32-E72D297353CC}">
              <c16:uniqueId val="{00000001-F9DA-46D2-A878-F02AADC01D62}"/>
            </c:ext>
          </c:extLst>
        </c:ser>
        <c:ser>
          <c:idx val="2"/>
          <c:order val="2"/>
          <c:tx>
            <c:strRef>
              <c:f>'D. inizio fine'!$A$23</c:f>
              <c:strCache>
                <c:ptCount val="1"/>
                <c:pt idx="0">
                  <c:v>Solo in certe occasioni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fine'!$B$23:$PE$23</c:f>
              <c:numCache>
                <c:formatCode>0.0%</c:formatCode>
                <c:ptCount val="1"/>
                <c:pt idx="0">
                  <c:v>0.21</c:v>
                </c:pt>
              </c:numCache>
            </c:numRef>
          </c:val>
          <c:extLst xmlns:c16r2="http://schemas.microsoft.com/office/drawing/2015/06/chart">
            <c:ext xmlns:c16="http://schemas.microsoft.com/office/drawing/2014/chart" uri="{C3380CC4-5D6E-409C-BE32-E72D297353CC}">
              <c16:uniqueId val="{00000002-F9DA-46D2-A878-F02AADC01D62}"/>
            </c:ext>
          </c:extLst>
        </c:ser>
        <c:ser>
          <c:idx val="3"/>
          <c:order val="3"/>
          <c:tx>
            <c:strRef>
              <c:f>'D. inizio fine'!$A$24</c:f>
              <c:strCache>
                <c:ptCount val="1"/>
                <c:pt idx="0">
                  <c:v>Spesso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fine'!$B$24:$PE$24</c:f>
              <c:numCache>
                <c:formatCode>0.0%</c:formatCode>
                <c:ptCount val="1"/>
                <c:pt idx="0">
                  <c:v>0.437</c:v>
                </c:pt>
              </c:numCache>
            </c:numRef>
          </c:val>
          <c:extLst xmlns:c16r2="http://schemas.microsoft.com/office/drawing/2015/06/chart">
            <c:ext xmlns:c16="http://schemas.microsoft.com/office/drawing/2014/chart" uri="{C3380CC4-5D6E-409C-BE32-E72D297353CC}">
              <c16:uniqueId val="{00000003-F9DA-46D2-A878-F02AADC01D62}"/>
            </c:ext>
          </c:extLst>
        </c:ser>
        <c:ser>
          <c:idx val="5"/>
          <c:order val="4"/>
          <c:tx>
            <c:strRef>
              <c:f>'D. inizio fine'!$A$25</c:f>
              <c:strCache>
                <c:ptCount val="1"/>
                <c:pt idx="0">
                  <c:v>Sempre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val>
            <c:numRef>
              <c:f>'D. inizio fine'!$B$25:$PE$25</c:f>
              <c:numCache>
                <c:formatCode>0.0%</c:formatCode>
                <c:ptCount val="1"/>
                <c:pt idx="0">
                  <c:v>0.18099999999999999</c:v>
                </c:pt>
              </c:numCache>
            </c:numRef>
          </c:val>
          <c:extLst xmlns:c16r2="http://schemas.microsoft.com/office/drawing/2015/06/chart">
            <c:ext xmlns:c16="http://schemas.microsoft.com/office/drawing/2014/chart" uri="{C3380CC4-5D6E-409C-BE32-E72D297353CC}">
              <c16:uniqueId val="{00000004-F9DA-46D2-A878-F02AADC01D62}"/>
            </c:ext>
          </c:extLst>
        </c:ser>
        <c:dLbls>
          <c:dLblPos val="outEnd"/>
          <c:showLegendKey val="0"/>
          <c:showVal val="1"/>
          <c:showCatName val="0"/>
          <c:showSerName val="0"/>
          <c:showPercent val="0"/>
          <c:showBubbleSize val="0"/>
        </c:dLbls>
        <c:gapWidth val="100"/>
        <c:axId val="130913024"/>
        <c:axId val="130914560"/>
      </c:barChart>
      <c:catAx>
        <c:axId val="130913024"/>
        <c:scaling>
          <c:orientation val="minMax"/>
        </c:scaling>
        <c:delete val="1"/>
        <c:axPos val="l"/>
        <c:majorTickMark val="none"/>
        <c:minorTickMark val="none"/>
        <c:tickLblPos val="nextTo"/>
        <c:crossAx val="130914560"/>
        <c:crosses val="autoZero"/>
        <c:auto val="1"/>
        <c:lblAlgn val="ctr"/>
        <c:lblOffset val="100"/>
        <c:noMultiLvlLbl val="0"/>
      </c:catAx>
      <c:valAx>
        <c:axId val="130914560"/>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crossAx val="130913024"/>
        <c:crosses val="autoZero"/>
        <c:crossBetween val="between"/>
      </c:valAx>
      <c:spPr>
        <a:noFill/>
        <a:ln>
          <a:noFill/>
        </a:ln>
        <a:effectLst/>
      </c:spPr>
    </c:plotArea>
    <c:legend>
      <c:legendPos val="r"/>
      <c:layout>
        <c:manualLayout>
          <c:xMode val="edge"/>
          <c:yMode val="edge"/>
          <c:x val="0.67392380433097598"/>
          <c:y val="0.21218389393567397"/>
          <c:w val="0.23119072437737542"/>
          <c:h val="0.71417873803093546"/>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1"/>
      </a:pPr>
      <a:endParaRPr lang="it-I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r>
              <a:rPr lang="it-IT"/>
              <a:t>Lei ha a disposizione i materiali e gli strumenti necessari e idonei per il suo lavoro? (nel 2021)</a:t>
            </a:r>
          </a:p>
        </c:rich>
      </c:tx>
      <c:layout/>
      <c:overlay val="0"/>
      <c:spPr>
        <a:noFill/>
        <a:ln>
          <a:noFill/>
        </a:ln>
        <a:effectLst/>
      </c:spPr>
    </c:title>
    <c:autoTitleDeleted val="0"/>
    <c:plotArea>
      <c:layout/>
      <c:barChart>
        <c:barDir val="bar"/>
        <c:grouping val="clustered"/>
        <c:varyColors val="0"/>
        <c:ser>
          <c:idx val="0"/>
          <c:order val="0"/>
          <c:tx>
            <c:strRef>
              <c:f>'D. inizio fine'!$A$21</c:f>
              <c:strCache>
                <c:ptCount val="1"/>
                <c:pt idx="0">
                  <c:v>Mai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fine'!$B$21:$BR$21</c:f>
              <c:numCache>
                <c:formatCode>0.0%</c:formatCode>
                <c:ptCount val="1"/>
                <c:pt idx="0">
                  <c:v>0</c:v>
                </c:pt>
              </c:numCache>
            </c:numRef>
          </c:val>
          <c:extLst xmlns:c16r2="http://schemas.microsoft.com/office/drawing/2015/06/chart">
            <c:ext xmlns:c16="http://schemas.microsoft.com/office/drawing/2014/chart" uri="{C3380CC4-5D6E-409C-BE32-E72D297353CC}">
              <c16:uniqueId val="{00000000-22B3-7843-8167-C94C7081839E}"/>
            </c:ext>
          </c:extLst>
        </c:ser>
        <c:ser>
          <c:idx val="1"/>
          <c:order val="1"/>
          <c:tx>
            <c:strRef>
              <c:f>'D. inizio fine'!$A$22</c:f>
              <c:strCache>
                <c:ptCount val="1"/>
                <c:pt idx="0">
                  <c:v>Quasi mai</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fine'!$B$22:$BR$22</c:f>
              <c:numCache>
                <c:formatCode>0.0%</c:formatCode>
                <c:ptCount val="1"/>
                <c:pt idx="0">
                  <c:v>0.06</c:v>
                </c:pt>
              </c:numCache>
            </c:numRef>
          </c:val>
          <c:extLst xmlns:c16r2="http://schemas.microsoft.com/office/drawing/2015/06/chart">
            <c:ext xmlns:c16="http://schemas.microsoft.com/office/drawing/2014/chart" uri="{C3380CC4-5D6E-409C-BE32-E72D297353CC}">
              <c16:uniqueId val="{00000001-22B3-7843-8167-C94C7081839E}"/>
            </c:ext>
          </c:extLst>
        </c:ser>
        <c:ser>
          <c:idx val="2"/>
          <c:order val="2"/>
          <c:tx>
            <c:strRef>
              <c:f>'D. inizio fine'!$A$23</c:f>
              <c:strCache>
                <c:ptCount val="1"/>
                <c:pt idx="0">
                  <c:v>Solo in certe occasioni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fine'!$B$23:$BR$23</c:f>
              <c:numCache>
                <c:formatCode>0.0%</c:formatCode>
                <c:ptCount val="1"/>
                <c:pt idx="0">
                  <c:v>0.20899999999999999</c:v>
                </c:pt>
              </c:numCache>
            </c:numRef>
          </c:val>
          <c:extLst xmlns:c16r2="http://schemas.microsoft.com/office/drawing/2015/06/chart">
            <c:ext xmlns:c16="http://schemas.microsoft.com/office/drawing/2014/chart" uri="{C3380CC4-5D6E-409C-BE32-E72D297353CC}">
              <c16:uniqueId val="{00000002-22B3-7843-8167-C94C7081839E}"/>
            </c:ext>
          </c:extLst>
        </c:ser>
        <c:ser>
          <c:idx val="3"/>
          <c:order val="3"/>
          <c:tx>
            <c:strRef>
              <c:f>'D. inizio fine'!$A$24</c:f>
              <c:strCache>
                <c:ptCount val="1"/>
                <c:pt idx="0">
                  <c:v>Spesso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fine'!$B$24:$BR$24</c:f>
              <c:numCache>
                <c:formatCode>0.0%</c:formatCode>
                <c:ptCount val="1"/>
                <c:pt idx="0">
                  <c:v>0.59699999999999998</c:v>
                </c:pt>
              </c:numCache>
            </c:numRef>
          </c:val>
          <c:extLst xmlns:c16r2="http://schemas.microsoft.com/office/drawing/2015/06/chart">
            <c:ext xmlns:c16="http://schemas.microsoft.com/office/drawing/2014/chart" uri="{C3380CC4-5D6E-409C-BE32-E72D297353CC}">
              <c16:uniqueId val="{00000003-22B3-7843-8167-C94C7081839E}"/>
            </c:ext>
          </c:extLst>
        </c:ser>
        <c:ser>
          <c:idx val="5"/>
          <c:order val="4"/>
          <c:tx>
            <c:strRef>
              <c:f>'D. inizio fine'!$A$25</c:f>
              <c:strCache>
                <c:ptCount val="1"/>
                <c:pt idx="0">
                  <c:v>Sempre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fine'!$B$25:$BR$25</c:f>
              <c:numCache>
                <c:formatCode>0.0%</c:formatCode>
                <c:ptCount val="1"/>
                <c:pt idx="0">
                  <c:v>0.13400000000000001</c:v>
                </c:pt>
              </c:numCache>
            </c:numRef>
          </c:val>
          <c:extLst xmlns:c16r2="http://schemas.microsoft.com/office/drawing/2015/06/chart">
            <c:ext xmlns:c16="http://schemas.microsoft.com/office/drawing/2014/chart" uri="{C3380CC4-5D6E-409C-BE32-E72D297353CC}">
              <c16:uniqueId val="{00000004-22B3-7843-8167-C94C7081839E}"/>
            </c:ext>
          </c:extLst>
        </c:ser>
        <c:dLbls>
          <c:dLblPos val="outEnd"/>
          <c:showLegendKey val="0"/>
          <c:showVal val="1"/>
          <c:showCatName val="0"/>
          <c:showSerName val="0"/>
          <c:showPercent val="0"/>
          <c:showBubbleSize val="0"/>
        </c:dLbls>
        <c:gapWidth val="115"/>
        <c:overlap val="-20"/>
        <c:axId val="131859968"/>
        <c:axId val="131861504"/>
      </c:barChart>
      <c:catAx>
        <c:axId val="131859968"/>
        <c:scaling>
          <c:orientation val="minMax"/>
        </c:scaling>
        <c:delete val="1"/>
        <c:axPos val="l"/>
        <c:numFmt formatCode="General" sourceLinked="1"/>
        <c:majorTickMark val="none"/>
        <c:minorTickMark val="none"/>
        <c:tickLblPos val="nextTo"/>
        <c:crossAx val="131861504"/>
        <c:crosses val="autoZero"/>
        <c:auto val="1"/>
        <c:lblAlgn val="ctr"/>
        <c:lblOffset val="100"/>
        <c:noMultiLvlLbl val="0"/>
      </c:catAx>
      <c:valAx>
        <c:axId val="131861504"/>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crossAx val="131859968"/>
        <c:crosses val="autoZero"/>
        <c:crossBetween val="between"/>
      </c:valAx>
      <c:spPr>
        <a:noFill/>
        <a:ln>
          <a:noFill/>
        </a:ln>
        <a:effectLst/>
      </c:spPr>
    </c:plotArea>
    <c:legend>
      <c:legendPos val="r"/>
      <c:layout>
        <c:manualLayout>
          <c:xMode val="edge"/>
          <c:yMode val="edge"/>
          <c:x val="0.66583795503822896"/>
          <c:y val="0.23085652674558144"/>
          <c:w val="0.25760652744493895"/>
          <c:h val="0.62125604798733147"/>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sz="1100" b="1"/>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it-IT" sz="1200" dirty="0"/>
              <a:t>Qual è il suo giudizio su come circolano le informazioni  tra le Unità Operative/Servizi/Reparto nell'Azienda?</a:t>
            </a:r>
          </a:p>
          <a:p>
            <a:pPr>
              <a:defRPr sz="1200" b="1" i="0" u="none" strike="noStrike" kern="1200" baseline="0">
                <a:solidFill>
                  <a:schemeClr val="tx1">
                    <a:lumMod val="65000"/>
                    <a:lumOff val="35000"/>
                  </a:schemeClr>
                </a:solidFill>
                <a:latin typeface="+mn-lt"/>
                <a:ea typeface="+mn-ea"/>
                <a:cs typeface="+mn-cs"/>
              </a:defRPr>
            </a:pPr>
            <a:endParaRPr lang="it-IT" sz="1200" dirty="0"/>
          </a:p>
        </c:rich>
      </c:tx>
      <c:layout/>
      <c:overlay val="0"/>
      <c:spPr>
        <a:noFill/>
        <a:ln>
          <a:noFill/>
        </a:ln>
        <a:effectLst/>
      </c:spPr>
    </c:title>
    <c:autoTitleDeleted val="0"/>
    <c:plotArea>
      <c:layout/>
      <c:barChart>
        <c:barDir val="bar"/>
        <c:grouping val="clustered"/>
        <c:varyColors val="0"/>
        <c:ser>
          <c:idx val="0"/>
          <c:order val="0"/>
          <c:tx>
            <c:strRef>
              <c:f>'D. inizio fine'!$A$41</c:f>
              <c:strCache>
                <c:ptCount val="1"/>
                <c:pt idx="0">
                  <c:v>Non sufficiente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fine'!$B$41:$PE$41</c:f>
              <c:numCache>
                <c:formatCode>0.0%</c:formatCode>
                <c:ptCount val="1"/>
                <c:pt idx="0">
                  <c:v>0.17749999999999999</c:v>
                </c:pt>
              </c:numCache>
            </c:numRef>
          </c:val>
          <c:extLst xmlns:c16r2="http://schemas.microsoft.com/office/drawing/2015/06/chart">
            <c:ext xmlns:c16="http://schemas.microsoft.com/office/drawing/2014/chart" uri="{C3380CC4-5D6E-409C-BE32-E72D297353CC}">
              <c16:uniqueId val="{00000000-A542-4A94-945B-53A5C2E1D128}"/>
            </c:ext>
          </c:extLst>
        </c:ser>
        <c:ser>
          <c:idx val="1"/>
          <c:order val="1"/>
          <c:tx>
            <c:strRef>
              <c:f>'D. inizio fine'!$A$42</c:f>
              <c:strCache>
                <c:ptCount val="1"/>
                <c:pt idx="0">
                  <c:v>Mediocre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fine'!$B$42:$PE$42</c:f>
              <c:numCache>
                <c:formatCode>0.0%</c:formatCode>
                <c:ptCount val="1"/>
                <c:pt idx="0">
                  <c:v>0.28749999999999998</c:v>
                </c:pt>
              </c:numCache>
            </c:numRef>
          </c:val>
          <c:extLst xmlns:c16r2="http://schemas.microsoft.com/office/drawing/2015/06/chart">
            <c:ext xmlns:c16="http://schemas.microsoft.com/office/drawing/2014/chart" uri="{C3380CC4-5D6E-409C-BE32-E72D297353CC}">
              <c16:uniqueId val="{00000001-A542-4A94-945B-53A5C2E1D128}"/>
            </c:ext>
          </c:extLst>
        </c:ser>
        <c:ser>
          <c:idx val="2"/>
          <c:order val="2"/>
          <c:tx>
            <c:strRef>
              <c:f>'D. inizio fine'!$A$43</c:f>
              <c:strCache>
                <c:ptCount val="1"/>
                <c:pt idx="0">
                  <c:v>Accettabile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fine'!$B$43:$PE$43</c:f>
              <c:numCache>
                <c:formatCode>0.0%</c:formatCode>
                <c:ptCount val="1"/>
                <c:pt idx="0">
                  <c:v>0.22500000000000001</c:v>
                </c:pt>
              </c:numCache>
            </c:numRef>
          </c:val>
          <c:extLst xmlns:c16r2="http://schemas.microsoft.com/office/drawing/2015/06/chart">
            <c:ext xmlns:c16="http://schemas.microsoft.com/office/drawing/2014/chart" uri="{C3380CC4-5D6E-409C-BE32-E72D297353CC}">
              <c16:uniqueId val="{00000002-A542-4A94-945B-53A5C2E1D128}"/>
            </c:ext>
          </c:extLst>
        </c:ser>
        <c:ser>
          <c:idx val="3"/>
          <c:order val="3"/>
          <c:tx>
            <c:strRef>
              <c:f>'D. inizio fine'!$A$44</c:f>
              <c:strCache>
                <c:ptCount val="1"/>
                <c:pt idx="0">
                  <c:v>Discreto </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fine'!$B$44:$PE$44</c:f>
              <c:numCache>
                <c:formatCode>0.0%</c:formatCode>
                <c:ptCount val="1"/>
                <c:pt idx="0">
                  <c:v>0.155</c:v>
                </c:pt>
              </c:numCache>
            </c:numRef>
          </c:val>
          <c:extLst xmlns:c16r2="http://schemas.microsoft.com/office/drawing/2015/06/chart">
            <c:ext xmlns:c16="http://schemas.microsoft.com/office/drawing/2014/chart" uri="{C3380CC4-5D6E-409C-BE32-E72D297353CC}">
              <c16:uniqueId val="{00000003-A542-4A94-945B-53A5C2E1D128}"/>
            </c:ext>
          </c:extLst>
        </c:ser>
        <c:ser>
          <c:idx val="4"/>
          <c:order val="4"/>
          <c:tx>
            <c:strRef>
              <c:f>'D. inizio fine'!$A$45</c:f>
              <c:strCache>
                <c:ptCount val="1"/>
                <c:pt idx="0">
                  <c:v>Buono con qualche eccezione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fine'!$B$45:$PE$45</c:f>
              <c:numCache>
                <c:formatCode>0.0%</c:formatCode>
                <c:ptCount val="1"/>
                <c:pt idx="0">
                  <c:v>0.12</c:v>
                </c:pt>
              </c:numCache>
            </c:numRef>
          </c:val>
          <c:extLst xmlns:c16r2="http://schemas.microsoft.com/office/drawing/2015/06/chart">
            <c:ext xmlns:c16="http://schemas.microsoft.com/office/drawing/2014/chart" uri="{C3380CC4-5D6E-409C-BE32-E72D297353CC}">
              <c16:uniqueId val="{00000004-A542-4A94-945B-53A5C2E1D128}"/>
            </c:ext>
          </c:extLst>
        </c:ser>
        <c:ser>
          <c:idx val="5"/>
          <c:order val="5"/>
          <c:tx>
            <c:strRef>
              <c:f>'D. inizio fine'!$A$46</c:f>
              <c:strCache>
                <c:ptCount val="1"/>
                <c:pt idx="0">
                  <c:v>Ottimo</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fine'!$B$46:$PE$46</c:f>
              <c:numCache>
                <c:formatCode>0.0%</c:formatCode>
                <c:ptCount val="1"/>
                <c:pt idx="0">
                  <c:v>3.5000000000000003E-2</c:v>
                </c:pt>
              </c:numCache>
            </c:numRef>
          </c:val>
          <c:extLst xmlns:c16r2="http://schemas.microsoft.com/office/drawing/2015/06/chart">
            <c:ext xmlns:c16="http://schemas.microsoft.com/office/drawing/2014/chart" uri="{C3380CC4-5D6E-409C-BE32-E72D297353CC}">
              <c16:uniqueId val="{00000005-A542-4A94-945B-53A5C2E1D128}"/>
            </c:ext>
          </c:extLst>
        </c:ser>
        <c:dLbls>
          <c:dLblPos val="outEnd"/>
          <c:showLegendKey val="0"/>
          <c:showVal val="1"/>
          <c:showCatName val="0"/>
          <c:showSerName val="0"/>
          <c:showPercent val="0"/>
          <c:showBubbleSize val="0"/>
        </c:dLbls>
        <c:gapWidth val="115"/>
        <c:overlap val="-20"/>
        <c:axId val="173364736"/>
        <c:axId val="173366272"/>
      </c:barChart>
      <c:catAx>
        <c:axId val="173364736"/>
        <c:scaling>
          <c:orientation val="minMax"/>
        </c:scaling>
        <c:delete val="1"/>
        <c:axPos val="l"/>
        <c:majorTickMark val="none"/>
        <c:minorTickMark val="none"/>
        <c:tickLblPos val="nextTo"/>
        <c:crossAx val="173366272"/>
        <c:crosses val="autoZero"/>
        <c:auto val="1"/>
        <c:lblAlgn val="ctr"/>
        <c:lblOffset val="100"/>
        <c:noMultiLvlLbl val="0"/>
      </c:catAx>
      <c:valAx>
        <c:axId val="1733662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173364736"/>
        <c:crosses val="autoZero"/>
        <c:crossBetween val="between"/>
      </c:valAx>
      <c:spPr>
        <a:noFill/>
        <a:ln>
          <a:noFill/>
        </a:ln>
        <a:effectLst/>
      </c:spPr>
    </c:plotArea>
    <c:legend>
      <c:legendPos val="r"/>
      <c:layout>
        <c:manualLayout>
          <c:xMode val="edge"/>
          <c:yMode val="edge"/>
          <c:x val="0.64972064334797508"/>
          <c:y val="0.236344487987658"/>
          <c:w val="0.2557545049960907"/>
          <c:h val="0.6829061577260433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lumMod val="65000"/>
                    <a:lumOff val="35000"/>
                  </a:prstClr>
                </a:solidFill>
                <a:latin typeface="+mn-lt"/>
                <a:ea typeface="+mn-ea"/>
                <a:cs typeface="+mn-cs"/>
              </a:defRPr>
            </a:pPr>
            <a:r>
              <a:rPr lang="it-IT" sz="1200" dirty="0"/>
              <a:t>Qual è il suo giudizio su come circolano le</a:t>
            </a:r>
            <a:r>
              <a:rPr lang="it-IT" sz="1200" baseline="0" dirty="0"/>
              <a:t> </a:t>
            </a:r>
            <a:r>
              <a:rPr lang="it-IT" sz="1200" dirty="0"/>
              <a:t>informazioni  tra le Unità Operative/Servizi/Reparto nell'Azienda?</a:t>
            </a:r>
            <a:r>
              <a:rPr lang="it-IT" sz="1200" baseline="0" dirty="0"/>
              <a:t> </a:t>
            </a:r>
            <a:r>
              <a:rPr lang="it-IT" sz="1200" b="1" i="0" baseline="0" dirty="0">
                <a:effectLst/>
              </a:rPr>
              <a:t>(nel 2021)</a:t>
            </a:r>
            <a:endParaRPr lang="it-IT" sz="1200" dirty="0">
              <a:effectLst/>
            </a:endParaRPr>
          </a:p>
        </c:rich>
      </c:tx>
      <c:layout/>
      <c:overlay val="0"/>
      <c:spPr>
        <a:noFill/>
        <a:ln>
          <a:noFill/>
        </a:ln>
        <a:effectLst/>
      </c:spPr>
    </c:title>
    <c:autoTitleDeleted val="0"/>
    <c:plotArea>
      <c:layout/>
      <c:barChart>
        <c:barDir val="bar"/>
        <c:grouping val="clustered"/>
        <c:varyColors val="0"/>
        <c:ser>
          <c:idx val="0"/>
          <c:order val="0"/>
          <c:tx>
            <c:strRef>
              <c:f>'D. inizio fine'!$A$41</c:f>
              <c:strCache>
                <c:ptCount val="1"/>
                <c:pt idx="0">
                  <c:v>Non sufficiente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fine'!$B$41:$BR$41</c:f>
              <c:numCache>
                <c:formatCode>0.0%</c:formatCode>
                <c:ptCount val="1"/>
                <c:pt idx="0">
                  <c:v>9.2307692307692313E-2</c:v>
                </c:pt>
              </c:numCache>
            </c:numRef>
          </c:val>
          <c:extLst xmlns:c16r2="http://schemas.microsoft.com/office/drawing/2015/06/chart">
            <c:ext xmlns:c16="http://schemas.microsoft.com/office/drawing/2014/chart" uri="{C3380CC4-5D6E-409C-BE32-E72D297353CC}">
              <c16:uniqueId val="{00000000-098F-3142-98F7-F7499B73EE3A}"/>
            </c:ext>
          </c:extLst>
        </c:ser>
        <c:ser>
          <c:idx val="1"/>
          <c:order val="1"/>
          <c:tx>
            <c:strRef>
              <c:f>'D. inizio fine'!$A$42</c:f>
              <c:strCache>
                <c:ptCount val="1"/>
                <c:pt idx="0">
                  <c:v>Mediocre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fine'!$B$42:$BR$42</c:f>
              <c:numCache>
                <c:formatCode>0.0%</c:formatCode>
                <c:ptCount val="1"/>
                <c:pt idx="0">
                  <c:v>0.2153846153846154</c:v>
                </c:pt>
              </c:numCache>
            </c:numRef>
          </c:val>
          <c:extLst xmlns:c16r2="http://schemas.microsoft.com/office/drawing/2015/06/chart">
            <c:ext xmlns:c16="http://schemas.microsoft.com/office/drawing/2014/chart" uri="{C3380CC4-5D6E-409C-BE32-E72D297353CC}">
              <c16:uniqueId val="{00000001-098F-3142-98F7-F7499B73EE3A}"/>
            </c:ext>
          </c:extLst>
        </c:ser>
        <c:ser>
          <c:idx val="2"/>
          <c:order val="2"/>
          <c:tx>
            <c:strRef>
              <c:f>'D. inizio fine'!$A$43</c:f>
              <c:strCache>
                <c:ptCount val="1"/>
                <c:pt idx="0">
                  <c:v>Accettabile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fine'!$B$43:$BR$43</c:f>
              <c:numCache>
                <c:formatCode>0.0%</c:formatCode>
                <c:ptCount val="1"/>
                <c:pt idx="0">
                  <c:v>0.27692307692307694</c:v>
                </c:pt>
              </c:numCache>
            </c:numRef>
          </c:val>
          <c:extLst xmlns:c16r2="http://schemas.microsoft.com/office/drawing/2015/06/chart">
            <c:ext xmlns:c16="http://schemas.microsoft.com/office/drawing/2014/chart" uri="{C3380CC4-5D6E-409C-BE32-E72D297353CC}">
              <c16:uniqueId val="{00000002-098F-3142-98F7-F7499B73EE3A}"/>
            </c:ext>
          </c:extLst>
        </c:ser>
        <c:ser>
          <c:idx val="3"/>
          <c:order val="3"/>
          <c:tx>
            <c:strRef>
              <c:f>'D. inizio fine'!$A$44</c:f>
              <c:strCache>
                <c:ptCount val="1"/>
                <c:pt idx="0">
                  <c:v>Discreto </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fine'!$B$44:$BR$44</c:f>
              <c:numCache>
                <c:formatCode>0.0%</c:formatCode>
                <c:ptCount val="1"/>
                <c:pt idx="0">
                  <c:v>0.16923076923076924</c:v>
                </c:pt>
              </c:numCache>
            </c:numRef>
          </c:val>
          <c:extLst xmlns:c16r2="http://schemas.microsoft.com/office/drawing/2015/06/chart">
            <c:ext xmlns:c16="http://schemas.microsoft.com/office/drawing/2014/chart" uri="{C3380CC4-5D6E-409C-BE32-E72D297353CC}">
              <c16:uniqueId val="{00000003-098F-3142-98F7-F7499B73EE3A}"/>
            </c:ext>
          </c:extLst>
        </c:ser>
        <c:ser>
          <c:idx val="4"/>
          <c:order val="4"/>
          <c:tx>
            <c:strRef>
              <c:f>'D. inizio fine'!$A$45</c:f>
              <c:strCache>
                <c:ptCount val="1"/>
                <c:pt idx="0">
                  <c:v>Buono con qualche eccezione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fine'!$B$45:$BR$45</c:f>
              <c:numCache>
                <c:formatCode>0.0%</c:formatCode>
                <c:ptCount val="1"/>
                <c:pt idx="0">
                  <c:v>0.15384615384615385</c:v>
                </c:pt>
              </c:numCache>
            </c:numRef>
          </c:val>
          <c:extLst xmlns:c16r2="http://schemas.microsoft.com/office/drawing/2015/06/chart">
            <c:ext xmlns:c16="http://schemas.microsoft.com/office/drawing/2014/chart" uri="{C3380CC4-5D6E-409C-BE32-E72D297353CC}">
              <c16:uniqueId val="{00000004-098F-3142-98F7-F7499B73EE3A}"/>
            </c:ext>
          </c:extLst>
        </c:ser>
        <c:ser>
          <c:idx val="5"/>
          <c:order val="5"/>
          <c:tx>
            <c:strRef>
              <c:f>'D. inizio fine'!$A$46</c:f>
              <c:strCache>
                <c:ptCount val="1"/>
                <c:pt idx="0">
                  <c:v>Ottimo</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fine'!$B$46:$BR$46</c:f>
              <c:numCache>
                <c:formatCode>0.0%</c:formatCode>
                <c:ptCount val="1"/>
                <c:pt idx="0">
                  <c:v>9.2307692307692313E-2</c:v>
                </c:pt>
              </c:numCache>
            </c:numRef>
          </c:val>
          <c:extLst xmlns:c16r2="http://schemas.microsoft.com/office/drawing/2015/06/chart">
            <c:ext xmlns:c16="http://schemas.microsoft.com/office/drawing/2014/chart" uri="{C3380CC4-5D6E-409C-BE32-E72D297353CC}">
              <c16:uniqueId val="{00000005-098F-3142-98F7-F7499B73EE3A}"/>
            </c:ext>
          </c:extLst>
        </c:ser>
        <c:dLbls>
          <c:dLblPos val="outEnd"/>
          <c:showLegendKey val="0"/>
          <c:showVal val="1"/>
          <c:showCatName val="0"/>
          <c:showSerName val="0"/>
          <c:showPercent val="0"/>
          <c:showBubbleSize val="0"/>
        </c:dLbls>
        <c:gapWidth val="115"/>
        <c:overlap val="-20"/>
        <c:axId val="173690880"/>
        <c:axId val="173692416"/>
      </c:barChart>
      <c:catAx>
        <c:axId val="173690880"/>
        <c:scaling>
          <c:orientation val="minMax"/>
        </c:scaling>
        <c:delete val="1"/>
        <c:axPos val="l"/>
        <c:numFmt formatCode="General" sourceLinked="1"/>
        <c:majorTickMark val="none"/>
        <c:minorTickMark val="none"/>
        <c:tickLblPos val="nextTo"/>
        <c:crossAx val="173692416"/>
        <c:crosses val="autoZero"/>
        <c:auto val="1"/>
        <c:lblAlgn val="ctr"/>
        <c:lblOffset val="100"/>
        <c:noMultiLvlLbl val="0"/>
      </c:catAx>
      <c:valAx>
        <c:axId val="173692416"/>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173690880"/>
        <c:crosses val="autoZero"/>
        <c:crossBetween val="between"/>
      </c:valAx>
      <c:spPr>
        <a:noFill/>
        <a:ln>
          <a:noFill/>
        </a:ln>
        <a:effectLst/>
      </c:spPr>
    </c:plotArea>
    <c:legend>
      <c:legendPos val="r"/>
      <c:layout>
        <c:manualLayout>
          <c:xMode val="edge"/>
          <c:yMode val="edge"/>
          <c:x val="0.71638566889527711"/>
          <c:y val="0.25090758115824724"/>
          <c:w val="0.24804374629553363"/>
          <c:h val="0.6820357967291998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sz="1200" b="1"/>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r>
              <a:rPr lang="it-IT" dirty="0"/>
              <a:t>Ritiene che i suoi superiori le siano d'aiuto </a:t>
            </a:r>
          </a:p>
          <a:p>
            <a:pPr>
              <a:defRPr sz="1320" b="1" i="0" u="none" strike="noStrike" kern="1200" baseline="0">
                <a:solidFill>
                  <a:schemeClr val="tx1">
                    <a:lumMod val="65000"/>
                    <a:lumOff val="35000"/>
                  </a:schemeClr>
                </a:solidFill>
                <a:latin typeface="+mn-lt"/>
                <a:ea typeface="+mn-ea"/>
                <a:cs typeface="+mn-cs"/>
              </a:defRPr>
            </a:pPr>
            <a:r>
              <a:rPr lang="it-IT" dirty="0"/>
              <a:t>quando ne ha bisogno?</a:t>
            </a:r>
          </a:p>
          <a:p>
            <a:pPr>
              <a:defRPr sz="1320" b="1" i="0" u="none" strike="noStrike" kern="1200" baseline="0">
                <a:solidFill>
                  <a:schemeClr val="tx1">
                    <a:lumMod val="65000"/>
                    <a:lumOff val="35000"/>
                  </a:schemeClr>
                </a:solidFill>
                <a:latin typeface="+mn-lt"/>
                <a:ea typeface="+mn-ea"/>
                <a:cs typeface="+mn-cs"/>
              </a:defRPr>
            </a:pPr>
            <a:endParaRPr lang="it-IT" dirty="0"/>
          </a:p>
        </c:rich>
      </c:tx>
      <c:layout/>
      <c:overlay val="0"/>
      <c:spPr>
        <a:noFill/>
        <a:ln>
          <a:noFill/>
        </a:ln>
        <a:effectLst/>
      </c:spPr>
    </c:title>
    <c:autoTitleDeleted val="0"/>
    <c:plotArea>
      <c:layout>
        <c:manualLayout>
          <c:layoutTarget val="inner"/>
          <c:xMode val="edge"/>
          <c:yMode val="edge"/>
          <c:x val="6.2251107110909872E-2"/>
          <c:y val="0.26504947992612032"/>
          <c:w val="0.52697750438979141"/>
          <c:h val="0.66849771556333237"/>
        </c:manualLayout>
      </c:layout>
      <c:barChart>
        <c:barDir val="bar"/>
        <c:grouping val="clustered"/>
        <c:varyColors val="0"/>
        <c:ser>
          <c:idx val="0"/>
          <c:order val="0"/>
          <c:tx>
            <c:strRef>
              <c:f>'D. inizio fine'!$A$170</c:f>
              <c:strCache>
                <c:ptCount val="1"/>
                <c:pt idx="0">
                  <c:v>Mai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fine'!$B$170:$PE$170</c:f>
              <c:numCache>
                <c:formatCode>0.0%</c:formatCode>
                <c:ptCount val="1"/>
                <c:pt idx="0">
                  <c:v>0.106</c:v>
                </c:pt>
              </c:numCache>
            </c:numRef>
          </c:val>
          <c:extLst xmlns:c16r2="http://schemas.microsoft.com/office/drawing/2015/06/chart">
            <c:ext xmlns:c16="http://schemas.microsoft.com/office/drawing/2014/chart" uri="{C3380CC4-5D6E-409C-BE32-E72D297353CC}">
              <c16:uniqueId val="{00000000-D01D-4EF1-B785-942A7CB6FC87}"/>
            </c:ext>
          </c:extLst>
        </c:ser>
        <c:ser>
          <c:idx val="1"/>
          <c:order val="1"/>
          <c:tx>
            <c:strRef>
              <c:f>'D. inizio fine'!$A$171</c:f>
              <c:strCache>
                <c:ptCount val="1"/>
                <c:pt idx="0">
                  <c:v>Quasi mai</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fine'!$B$171:$PE$171</c:f>
              <c:numCache>
                <c:formatCode>0.0%</c:formatCode>
                <c:ptCount val="1"/>
                <c:pt idx="0">
                  <c:v>0.14099999999999999</c:v>
                </c:pt>
              </c:numCache>
            </c:numRef>
          </c:val>
          <c:extLst xmlns:c16r2="http://schemas.microsoft.com/office/drawing/2015/06/chart">
            <c:ext xmlns:c16="http://schemas.microsoft.com/office/drawing/2014/chart" uri="{C3380CC4-5D6E-409C-BE32-E72D297353CC}">
              <c16:uniqueId val="{00000001-D01D-4EF1-B785-942A7CB6FC87}"/>
            </c:ext>
          </c:extLst>
        </c:ser>
        <c:ser>
          <c:idx val="2"/>
          <c:order val="2"/>
          <c:tx>
            <c:strRef>
              <c:f>'D. inizio fine'!$A$172</c:f>
              <c:strCache>
                <c:ptCount val="1"/>
                <c:pt idx="0">
                  <c:v>Solo in certe occasioni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fine'!$B$172:$PE$172</c:f>
              <c:numCache>
                <c:formatCode>0.0%</c:formatCode>
                <c:ptCount val="1"/>
                <c:pt idx="0">
                  <c:v>0.32100000000000001</c:v>
                </c:pt>
              </c:numCache>
            </c:numRef>
          </c:val>
          <c:extLst xmlns:c16r2="http://schemas.microsoft.com/office/drawing/2015/06/chart">
            <c:ext xmlns:c16="http://schemas.microsoft.com/office/drawing/2014/chart" uri="{C3380CC4-5D6E-409C-BE32-E72D297353CC}">
              <c16:uniqueId val="{00000002-D01D-4EF1-B785-942A7CB6FC87}"/>
            </c:ext>
          </c:extLst>
        </c:ser>
        <c:ser>
          <c:idx val="3"/>
          <c:order val="3"/>
          <c:tx>
            <c:strRef>
              <c:f>'D. inizio fine'!$A$173</c:f>
              <c:strCache>
                <c:ptCount val="1"/>
                <c:pt idx="0">
                  <c:v>Spesso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fine'!$B$173:$PE$173</c:f>
              <c:numCache>
                <c:formatCode>0.0%</c:formatCode>
                <c:ptCount val="1"/>
                <c:pt idx="0">
                  <c:v>0.34300000000000003</c:v>
                </c:pt>
              </c:numCache>
            </c:numRef>
          </c:val>
          <c:extLst xmlns:c16r2="http://schemas.microsoft.com/office/drawing/2015/06/chart">
            <c:ext xmlns:c16="http://schemas.microsoft.com/office/drawing/2014/chart" uri="{C3380CC4-5D6E-409C-BE32-E72D297353CC}">
              <c16:uniqueId val="{00000003-D01D-4EF1-B785-942A7CB6FC87}"/>
            </c:ext>
          </c:extLst>
        </c:ser>
        <c:ser>
          <c:idx val="5"/>
          <c:order val="4"/>
          <c:tx>
            <c:strRef>
              <c:f>'D. inizio fine'!$A$174</c:f>
              <c:strCache>
                <c:ptCount val="1"/>
                <c:pt idx="0">
                  <c:v>Sempre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fine'!$B$174:$PE$174</c:f>
              <c:numCache>
                <c:formatCode>0.0%</c:formatCode>
                <c:ptCount val="1"/>
                <c:pt idx="0">
                  <c:v>8.8999999999999996E-2</c:v>
                </c:pt>
              </c:numCache>
            </c:numRef>
          </c:val>
          <c:extLst xmlns:c16r2="http://schemas.microsoft.com/office/drawing/2015/06/chart">
            <c:ext xmlns:c16="http://schemas.microsoft.com/office/drawing/2014/chart" uri="{C3380CC4-5D6E-409C-BE32-E72D297353CC}">
              <c16:uniqueId val="{00000004-D01D-4EF1-B785-942A7CB6FC87}"/>
            </c:ext>
          </c:extLst>
        </c:ser>
        <c:dLbls>
          <c:dLblPos val="outEnd"/>
          <c:showLegendKey val="0"/>
          <c:showVal val="1"/>
          <c:showCatName val="0"/>
          <c:showSerName val="0"/>
          <c:showPercent val="0"/>
          <c:showBubbleSize val="0"/>
        </c:dLbls>
        <c:gapWidth val="100"/>
        <c:axId val="174119168"/>
        <c:axId val="173735936"/>
      </c:barChart>
      <c:catAx>
        <c:axId val="174119168"/>
        <c:scaling>
          <c:orientation val="minMax"/>
        </c:scaling>
        <c:delete val="1"/>
        <c:axPos val="l"/>
        <c:majorTickMark val="none"/>
        <c:minorTickMark val="none"/>
        <c:tickLblPos val="nextTo"/>
        <c:crossAx val="173735936"/>
        <c:crosses val="autoZero"/>
        <c:auto val="1"/>
        <c:lblAlgn val="ctr"/>
        <c:lblOffset val="100"/>
        <c:noMultiLvlLbl val="0"/>
      </c:catAx>
      <c:valAx>
        <c:axId val="173735936"/>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crossAx val="174119168"/>
        <c:crosses val="autoZero"/>
        <c:crossBetween val="between"/>
      </c:valAx>
      <c:spPr>
        <a:noFill/>
        <a:ln>
          <a:noFill/>
        </a:ln>
        <a:effectLst/>
      </c:spPr>
    </c:plotArea>
    <c:legend>
      <c:legendPos val="r"/>
      <c:layout>
        <c:manualLayout>
          <c:xMode val="edge"/>
          <c:yMode val="edge"/>
          <c:x val="0.62140031584410993"/>
          <c:y val="0.32430174006027024"/>
          <c:w val="0.27200781879824626"/>
          <c:h val="0.608588509769612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1"/>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r>
              <a:rPr lang="it-IT"/>
              <a:t>Ritiene che il personale a lei affiancato </a:t>
            </a:r>
          </a:p>
          <a:p>
            <a:pPr>
              <a:defRPr sz="1320" b="1" i="0" u="none" strike="noStrike" kern="1200" baseline="0">
                <a:solidFill>
                  <a:schemeClr val="tx1">
                    <a:lumMod val="65000"/>
                    <a:lumOff val="35000"/>
                  </a:schemeClr>
                </a:solidFill>
                <a:latin typeface="+mn-lt"/>
                <a:ea typeface="+mn-ea"/>
                <a:cs typeface="+mn-cs"/>
              </a:defRPr>
            </a:pPr>
            <a:r>
              <a:rPr lang="it-IT"/>
              <a:t>le sia d'aiuto quando ne ha bisogno?</a:t>
            </a:r>
          </a:p>
          <a:p>
            <a:pPr>
              <a:defRPr sz="1320" b="1" i="0" u="none" strike="noStrike" kern="1200" baseline="0">
                <a:solidFill>
                  <a:schemeClr val="tx1">
                    <a:lumMod val="65000"/>
                    <a:lumOff val="35000"/>
                  </a:schemeClr>
                </a:solidFill>
                <a:latin typeface="+mn-lt"/>
                <a:ea typeface="+mn-ea"/>
                <a:cs typeface="+mn-cs"/>
              </a:defRPr>
            </a:pPr>
            <a:endParaRPr lang="it-IT"/>
          </a:p>
        </c:rich>
      </c:tx>
      <c:layout/>
      <c:overlay val="0"/>
      <c:spPr>
        <a:noFill/>
        <a:ln>
          <a:noFill/>
        </a:ln>
        <a:effectLst/>
      </c:spPr>
    </c:title>
    <c:autoTitleDeleted val="0"/>
    <c:plotArea>
      <c:layout/>
      <c:barChart>
        <c:barDir val="bar"/>
        <c:grouping val="clustered"/>
        <c:varyColors val="0"/>
        <c:ser>
          <c:idx val="0"/>
          <c:order val="0"/>
          <c:tx>
            <c:strRef>
              <c:f>'D. inizio fine'!$A$179</c:f>
              <c:strCache>
                <c:ptCount val="1"/>
                <c:pt idx="0">
                  <c:v>Mai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fine'!$B$179:$PE$179</c:f>
              <c:numCache>
                <c:formatCode>0.0%</c:formatCode>
                <c:ptCount val="1"/>
                <c:pt idx="0">
                  <c:v>1.7000000000000001E-2</c:v>
                </c:pt>
              </c:numCache>
            </c:numRef>
          </c:val>
          <c:extLst xmlns:c16r2="http://schemas.microsoft.com/office/drawing/2015/06/chart">
            <c:ext xmlns:c16="http://schemas.microsoft.com/office/drawing/2014/chart" uri="{C3380CC4-5D6E-409C-BE32-E72D297353CC}">
              <c16:uniqueId val="{00000000-E981-6B4A-B1BC-5F0B88E6B316}"/>
            </c:ext>
          </c:extLst>
        </c:ser>
        <c:ser>
          <c:idx val="1"/>
          <c:order val="1"/>
          <c:tx>
            <c:strRef>
              <c:f>'D. inizio fine'!$A$180</c:f>
              <c:strCache>
                <c:ptCount val="1"/>
                <c:pt idx="0">
                  <c:v>Quasi mai</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fine'!$B$180:$PE$180</c:f>
              <c:numCache>
                <c:formatCode>0.0%</c:formatCode>
                <c:ptCount val="1"/>
                <c:pt idx="0">
                  <c:v>8.4000000000000005E-2</c:v>
                </c:pt>
              </c:numCache>
            </c:numRef>
          </c:val>
          <c:extLst xmlns:c16r2="http://schemas.microsoft.com/office/drawing/2015/06/chart">
            <c:ext xmlns:c16="http://schemas.microsoft.com/office/drawing/2014/chart" uri="{C3380CC4-5D6E-409C-BE32-E72D297353CC}">
              <c16:uniqueId val="{00000001-E981-6B4A-B1BC-5F0B88E6B316}"/>
            </c:ext>
          </c:extLst>
        </c:ser>
        <c:ser>
          <c:idx val="2"/>
          <c:order val="2"/>
          <c:tx>
            <c:strRef>
              <c:f>'D. inizio fine'!$A$181</c:f>
              <c:strCache>
                <c:ptCount val="1"/>
                <c:pt idx="0">
                  <c:v>Solo in certe occasioni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fine'!$B$181:$PE$181</c:f>
              <c:numCache>
                <c:formatCode>0.0%</c:formatCode>
                <c:ptCount val="1"/>
                <c:pt idx="0">
                  <c:v>0.317</c:v>
                </c:pt>
              </c:numCache>
            </c:numRef>
          </c:val>
          <c:extLst xmlns:c16r2="http://schemas.microsoft.com/office/drawing/2015/06/chart">
            <c:ext xmlns:c16="http://schemas.microsoft.com/office/drawing/2014/chart" uri="{C3380CC4-5D6E-409C-BE32-E72D297353CC}">
              <c16:uniqueId val="{00000002-E981-6B4A-B1BC-5F0B88E6B316}"/>
            </c:ext>
          </c:extLst>
        </c:ser>
        <c:ser>
          <c:idx val="3"/>
          <c:order val="3"/>
          <c:tx>
            <c:strRef>
              <c:f>'D. inizio fine'!$A$182</c:f>
              <c:strCache>
                <c:ptCount val="1"/>
                <c:pt idx="0">
                  <c:v>Spesso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fine'!$B$182:$PE$182</c:f>
              <c:numCache>
                <c:formatCode>0.0%</c:formatCode>
                <c:ptCount val="1"/>
                <c:pt idx="0">
                  <c:v>0.39200000000000002</c:v>
                </c:pt>
              </c:numCache>
            </c:numRef>
          </c:val>
          <c:extLst xmlns:c16r2="http://schemas.microsoft.com/office/drawing/2015/06/chart">
            <c:ext xmlns:c16="http://schemas.microsoft.com/office/drawing/2014/chart" uri="{C3380CC4-5D6E-409C-BE32-E72D297353CC}">
              <c16:uniqueId val="{00000003-E981-6B4A-B1BC-5F0B88E6B316}"/>
            </c:ext>
          </c:extLst>
        </c:ser>
        <c:ser>
          <c:idx val="5"/>
          <c:order val="4"/>
          <c:tx>
            <c:strRef>
              <c:f>'D. inizio fine'!$A$183</c:f>
              <c:strCache>
                <c:ptCount val="1"/>
                <c:pt idx="0">
                  <c:v>Sempre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fine'!$B$183:$PE$183</c:f>
              <c:numCache>
                <c:formatCode>0.0%</c:formatCode>
                <c:ptCount val="1"/>
                <c:pt idx="0">
                  <c:v>0.16300000000000001</c:v>
                </c:pt>
              </c:numCache>
            </c:numRef>
          </c:val>
          <c:extLst xmlns:c16r2="http://schemas.microsoft.com/office/drawing/2015/06/chart">
            <c:ext xmlns:c16="http://schemas.microsoft.com/office/drawing/2014/chart" uri="{C3380CC4-5D6E-409C-BE32-E72D297353CC}">
              <c16:uniqueId val="{00000004-E981-6B4A-B1BC-5F0B88E6B316}"/>
            </c:ext>
          </c:extLst>
        </c:ser>
        <c:ser>
          <c:idx val="6"/>
          <c:order val="5"/>
          <c:tx>
            <c:strRef>
              <c:f>'D. inizio fine'!$A$184</c:f>
              <c:strCache>
                <c:ptCount val="1"/>
                <c:pt idx="0">
                  <c:v>Non applicabile</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 inizio fine'!$B$184:$PE$184</c:f>
              <c:numCache>
                <c:formatCode>0.0%</c:formatCode>
                <c:ptCount val="1"/>
                <c:pt idx="0">
                  <c:v>2.7E-2</c:v>
                </c:pt>
              </c:numCache>
            </c:numRef>
          </c:val>
          <c:extLst xmlns:c16r2="http://schemas.microsoft.com/office/drawing/2015/06/chart">
            <c:ext xmlns:c16="http://schemas.microsoft.com/office/drawing/2014/chart" uri="{C3380CC4-5D6E-409C-BE32-E72D297353CC}">
              <c16:uniqueId val="{00000005-E981-6B4A-B1BC-5F0B88E6B316}"/>
            </c:ext>
          </c:extLst>
        </c:ser>
        <c:dLbls>
          <c:dLblPos val="outEnd"/>
          <c:showLegendKey val="0"/>
          <c:showVal val="1"/>
          <c:showCatName val="0"/>
          <c:showSerName val="0"/>
          <c:showPercent val="0"/>
          <c:showBubbleSize val="0"/>
        </c:dLbls>
        <c:gapWidth val="100"/>
        <c:axId val="174666880"/>
        <c:axId val="174668416"/>
      </c:barChart>
      <c:catAx>
        <c:axId val="174666880"/>
        <c:scaling>
          <c:orientation val="minMax"/>
        </c:scaling>
        <c:delete val="1"/>
        <c:axPos val="l"/>
        <c:majorTickMark val="none"/>
        <c:minorTickMark val="none"/>
        <c:tickLblPos val="nextTo"/>
        <c:crossAx val="174668416"/>
        <c:crosses val="autoZero"/>
        <c:auto val="1"/>
        <c:lblAlgn val="ctr"/>
        <c:lblOffset val="100"/>
        <c:noMultiLvlLbl val="0"/>
      </c:catAx>
      <c:valAx>
        <c:axId val="174668416"/>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crossAx val="174666880"/>
        <c:crosses val="autoZero"/>
        <c:crossBetween val="between"/>
      </c:valAx>
      <c:spPr>
        <a:noFill/>
        <a:ln>
          <a:noFill/>
        </a:ln>
        <a:effectLst/>
      </c:spPr>
    </c:plotArea>
    <c:legend>
      <c:legendPos val="r"/>
      <c:layout>
        <c:manualLayout>
          <c:xMode val="edge"/>
          <c:yMode val="edge"/>
          <c:x val="0.77000920937514394"/>
          <c:y val="0.21419664189355686"/>
          <c:w val="0.21436294147442095"/>
          <c:h val="0.7089862204724409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1"/>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it-IT" dirty="0"/>
              <a:t>GRADO DI SODDISFAZIONE</a:t>
            </a:r>
          </a:p>
        </c:rich>
      </c:tx>
      <c:layout/>
      <c:overlay val="0"/>
      <c:spPr>
        <a:noFill/>
        <a:ln>
          <a:noFill/>
        </a:ln>
        <a:effectLst/>
      </c:spPr>
    </c:title>
    <c:autoTitleDeleted val="0"/>
    <c:plotArea>
      <c:layout/>
      <c:barChart>
        <c:barDir val="col"/>
        <c:grouping val="percentStacked"/>
        <c:varyColors val="0"/>
        <c:ser>
          <c:idx val="0"/>
          <c:order val="0"/>
          <c:tx>
            <c:strRef>
              <c:f>Foglio1!$C$7</c:f>
              <c:strCache>
                <c:ptCount val="1"/>
                <c:pt idx="0">
                  <c:v>pienamente soddisfatto</c:v>
                </c:pt>
              </c:strCache>
            </c:strRef>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Foglio1!$B$8:$B$12</c:f>
              <c:strCache>
                <c:ptCount val="5"/>
                <c:pt idx="0">
                  <c:v>Trattamento economico 
</c:v>
                </c:pt>
                <c:pt idx="1">
                  <c:v>Possibilità di carriera
</c:v>
                </c:pt>
                <c:pt idx="2">
                  <c:v>coinvolgimento nell'organizzazione e gestione</c:v>
                </c:pt>
                <c:pt idx="3">
                  <c:v>Riconoscimento impegno da parte dei superiori</c:v>
                </c:pt>
                <c:pt idx="4">
                  <c:v>Riconoscimento impegno da parte dei subordinati </c:v>
                </c:pt>
              </c:strCache>
            </c:strRef>
          </c:cat>
          <c:val>
            <c:numRef>
              <c:f>Foglio1!$C$8:$C$12</c:f>
              <c:numCache>
                <c:formatCode>0%</c:formatCode>
                <c:ptCount val="5"/>
                <c:pt idx="0">
                  <c:v>5.5E-2</c:v>
                </c:pt>
                <c:pt idx="1">
                  <c:v>3.5999999999999997E-2</c:v>
                </c:pt>
                <c:pt idx="2">
                  <c:v>0.05</c:v>
                </c:pt>
                <c:pt idx="3">
                  <c:v>0.04</c:v>
                </c:pt>
                <c:pt idx="4">
                  <c:v>4.7E-2</c:v>
                </c:pt>
              </c:numCache>
            </c:numRef>
          </c:val>
          <c:extLst xmlns:c16r2="http://schemas.microsoft.com/office/drawing/2015/06/chart">
            <c:ext xmlns:c16="http://schemas.microsoft.com/office/drawing/2014/chart" uri="{C3380CC4-5D6E-409C-BE32-E72D297353CC}">
              <c16:uniqueId val="{00000000-0C0F-42CB-BA48-AF1363A7F706}"/>
            </c:ext>
          </c:extLst>
        </c:ser>
        <c:ser>
          <c:idx val="1"/>
          <c:order val="1"/>
          <c:tx>
            <c:strRef>
              <c:f>Foglio1!$D$7</c:f>
              <c:strCache>
                <c:ptCount val="1"/>
                <c:pt idx="0">
                  <c:v>soddisfatto</c:v>
                </c:pt>
              </c:strCache>
            </c:strRef>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Foglio1!$B$8:$B$12</c:f>
              <c:strCache>
                <c:ptCount val="5"/>
                <c:pt idx="0">
                  <c:v>Trattamento economico 
</c:v>
                </c:pt>
                <c:pt idx="1">
                  <c:v>Possibilità di carriera
</c:v>
                </c:pt>
                <c:pt idx="2">
                  <c:v>coinvolgimento nell'organizzazione e gestione</c:v>
                </c:pt>
                <c:pt idx="3">
                  <c:v>Riconoscimento impegno da parte dei superiori</c:v>
                </c:pt>
                <c:pt idx="4">
                  <c:v>Riconoscimento impegno da parte dei subordinati </c:v>
                </c:pt>
              </c:strCache>
            </c:strRef>
          </c:cat>
          <c:val>
            <c:numRef>
              <c:f>Foglio1!$D$8:$D$12</c:f>
              <c:numCache>
                <c:formatCode>0%</c:formatCode>
                <c:ptCount val="5"/>
                <c:pt idx="0">
                  <c:v>0.34</c:v>
                </c:pt>
                <c:pt idx="1">
                  <c:v>0.19</c:v>
                </c:pt>
                <c:pt idx="2">
                  <c:v>0.28999999999999998</c:v>
                </c:pt>
                <c:pt idx="3">
                  <c:v>0.27</c:v>
                </c:pt>
                <c:pt idx="4">
                  <c:v>0.45</c:v>
                </c:pt>
              </c:numCache>
            </c:numRef>
          </c:val>
          <c:extLst xmlns:c16r2="http://schemas.microsoft.com/office/drawing/2015/06/chart">
            <c:ext xmlns:c16="http://schemas.microsoft.com/office/drawing/2014/chart" uri="{C3380CC4-5D6E-409C-BE32-E72D297353CC}">
              <c16:uniqueId val="{00000001-0C0F-42CB-BA48-AF1363A7F706}"/>
            </c:ext>
          </c:extLst>
        </c:ser>
        <c:ser>
          <c:idx val="2"/>
          <c:order val="2"/>
          <c:tx>
            <c:strRef>
              <c:f>Foglio1!$E$7</c:f>
              <c:strCache>
                <c:ptCount val="1"/>
                <c:pt idx="0">
                  <c:v>poco soddisfatto</c:v>
                </c:pt>
              </c:strCache>
            </c:strRef>
          </c:tx>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Foglio1!$B$8:$B$12</c:f>
              <c:strCache>
                <c:ptCount val="5"/>
                <c:pt idx="0">
                  <c:v>Trattamento economico 
</c:v>
                </c:pt>
                <c:pt idx="1">
                  <c:v>Possibilità di carriera
</c:v>
                </c:pt>
                <c:pt idx="2">
                  <c:v>coinvolgimento nell'organizzazione e gestione</c:v>
                </c:pt>
                <c:pt idx="3">
                  <c:v>Riconoscimento impegno da parte dei superiori</c:v>
                </c:pt>
                <c:pt idx="4">
                  <c:v>Riconoscimento impegno da parte dei subordinati </c:v>
                </c:pt>
              </c:strCache>
            </c:strRef>
          </c:cat>
          <c:val>
            <c:numRef>
              <c:f>Foglio1!$E$8:$E$12</c:f>
              <c:numCache>
                <c:formatCode>0%</c:formatCode>
                <c:ptCount val="5"/>
                <c:pt idx="0">
                  <c:v>0.37</c:v>
                </c:pt>
                <c:pt idx="1">
                  <c:v>0.33</c:v>
                </c:pt>
                <c:pt idx="2">
                  <c:v>0.35</c:v>
                </c:pt>
                <c:pt idx="3">
                  <c:v>0.3</c:v>
                </c:pt>
                <c:pt idx="4">
                  <c:v>0.27500000000000002</c:v>
                </c:pt>
              </c:numCache>
            </c:numRef>
          </c:val>
          <c:extLst xmlns:c16r2="http://schemas.microsoft.com/office/drawing/2015/06/chart">
            <c:ext xmlns:c16="http://schemas.microsoft.com/office/drawing/2014/chart" uri="{C3380CC4-5D6E-409C-BE32-E72D297353CC}">
              <c16:uniqueId val="{00000002-0C0F-42CB-BA48-AF1363A7F706}"/>
            </c:ext>
          </c:extLst>
        </c:ser>
        <c:ser>
          <c:idx val="3"/>
          <c:order val="3"/>
          <c:tx>
            <c:strRef>
              <c:f>Foglio1!$F$7</c:f>
              <c:strCache>
                <c:ptCount val="1"/>
                <c:pt idx="0">
                  <c:v>insoddisfatto</c:v>
                </c:pt>
              </c:strCache>
            </c:strRef>
          </c:tx>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Foglio1!$B$8:$B$12</c:f>
              <c:strCache>
                <c:ptCount val="5"/>
                <c:pt idx="0">
                  <c:v>Trattamento economico 
</c:v>
                </c:pt>
                <c:pt idx="1">
                  <c:v>Possibilità di carriera
</c:v>
                </c:pt>
                <c:pt idx="2">
                  <c:v>coinvolgimento nell'organizzazione e gestione</c:v>
                </c:pt>
                <c:pt idx="3">
                  <c:v>Riconoscimento impegno da parte dei superiori</c:v>
                </c:pt>
                <c:pt idx="4">
                  <c:v>Riconoscimento impegno da parte dei subordinati </c:v>
                </c:pt>
              </c:strCache>
            </c:strRef>
          </c:cat>
          <c:val>
            <c:numRef>
              <c:f>Foglio1!$F$8:$F$12</c:f>
              <c:numCache>
                <c:formatCode>0%</c:formatCode>
                <c:ptCount val="5"/>
                <c:pt idx="0">
                  <c:v>0.15</c:v>
                </c:pt>
                <c:pt idx="1">
                  <c:v>0.22</c:v>
                </c:pt>
                <c:pt idx="2">
                  <c:v>0.18</c:v>
                </c:pt>
                <c:pt idx="3">
                  <c:v>0.21</c:v>
                </c:pt>
                <c:pt idx="4">
                  <c:v>0.14000000000000001</c:v>
                </c:pt>
              </c:numCache>
            </c:numRef>
          </c:val>
          <c:extLst xmlns:c16r2="http://schemas.microsoft.com/office/drawing/2015/06/chart">
            <c:ext xmlns:c16="http://schemas.microsoft.com/office/drawing/2014/chart" uri="{C3380CC4-5D6E-409C-BE32-E72D297353CC}">
              <c16:uniqueId val="{00000003-0C0F-42CB-BA48-AF1363A7F706}"/>
            </c:ext>
          </c:extLst>
        </c:ser>
        <c:ser>
          <c:idx val="4"/>
          <c:order val="4"/>
          <c:tx>
            <c:strRef>
              <c:f>Foglio1!$G$7</c:f>
              <c:strCache>
                <c:ptCount val="1"/>
                <c:pt idx="0">
                  <c:v>molto insoddisfatto</c:v>
                </c:pt>
              </c:strCache>
            </c:strRef>
          </c:tx>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Foglio1!$B$8:$B$12</c:f>
              <c:strCache>
                <c:ptCount val="5"/>
                <c:pt idx="0">
                  <c:v>Trattamento economico 
</c:v>
                </c:pt>
                <c:pt idx="1">
                  <c:v>Possibilità di carriera
</c:v>
                </c:pt>
                <c:pt idx="2">
                  <c:v>coinvolgimento nell'organizzazione e gestione</c:v>
                </c:pt>
                <c:pt idx="3">
                  <c:v>Riconoscimento impegno da parte dei superiori</c:v>
                </c:pt>
                <c:pt idx="4">
                  <c:v>Riconoscimento impegno da parte dei subordinati </c:v>
                </c:pt>
              </c:strCache>
            </c:strRef>
          </c:cat>
          <c:val>
            <c:numRef>
              <c:f>Foglio1!$G$8:$G$12</c:f>
              <c:numCache>
                <c:formatCode>0%</c:formatCode>
                <c:ptCount val="5"/>
                <c:pt idx="0">
                  <c:v>0.08</c:v>
                </c:pt>
                <c:pt idx="1">
                  <c:v>0.22</c:v>
                </c:pt>
                <c:pt idx="2">
                  <c:v>0.13</c:v>
                </c:pt>
                <c:pt idx="3">
                  <c:v>0.18</c:v>
                </c:pt>
                <c:pt idx="4">
                  <c:v>0.09</c:v>
                </c:pt>
              </c:numCache>
            </c:numRef>
          </c:val>
          <c:extLst xmlns:c16r2="http://schemas.microsoft.com/office/drawing/2015/06/chart">
            <c:ext xmlns:c16="http://schemas.microsoft.com/office/drawing/2014/chart" uri="{C3380CC4-5D6E-409C-BE32-E72D297353CC}">
              <c16:uniqueId val="{00000004-0C0F-42CB-BA48-AF1363A7F706}"/>
            </c:ext>
          </c:extLst>
        </c:ser>
        <c:dLbls>
          <c:dLblPos val="ctr"/>
          <c:showLegendKey val="0"/>
          <c:showVal val="1"/>
          <c:showCatName val="0"/>
          <c:showSerName val="0"/>
          <c:showPercent val="0"/>
          <c:showBubbleSize val="0"/>
        </c:dLbls>
        <c:gapWidth val="150"/>
        <c:overlap val="100"/>
        <c:axId val="174730624"/>
        <c:axId val="174761088"/>
      </c:barChart>
      <c:catAx>
        <c:axId val="174730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174761088"/>
        <c:crosses val="autoZero"/>
        <c:auto val="1"/>
        <c:lblAlgn val="ctr"/>
        <c:lblOffset val="100"/>
        <c:noMultiLvlLbl val="0"/>
      </c:catAx>
      <c:valAx>
        <c:axId val="174761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crossAx val="174730624"/>
        <c:crosses val="autoZero"/>
        <c:crossBetween val="between"/>
      </c:valAx>
      <c:spPr>
        <a:noFill/>
        <a:ln>
          <a:noFill/>
        </a:ln>
        <a:effectLst/>
      </c:spPr>
    </c:plotArea>
    <c:legend>
      <c:legendPos val="r"/>
      <c:layout>
        <c:manualLayout>
          <c:xMode val="edge"/>
          <c:yMode val="edge"/>
          <c:x val="0.84338538724212397"/>
          <c:y val="8.8813562551505035E-2"/>
          <c:w val="0.14801507559805718"/>
          <c:h val="0.8720522457378850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tx1">
          <a:lumMod val="15000"/>
          <a:lumOff val="85000"/>
        </a:schemeClr>
      </a:solidFill>
      <a:round/>
    </a:ln>
    <a:effectLst/>
  </c:spPr>
  <c:txPr>
    <a:bodyPr/>
    <a:lstStyle/>
    <a:p>
      <a:pPr>
        <a:defRPr sz="1200" b="1"/>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47A31-DADE-5F46-B116-0C5EA24346A5}" type="doc">
      <dgm:prSet loTypeId="urn:microsoft.com/office/officeart/2005/8/layout/hProcess9" loCatId="" qsTypeId="urn:microsoft.com/office/officeart/2005/8/quickstyle/simple1" qsCatId="simple" csTypeId="urn:microsoft.com/office/officeart/2005/8/colors/accent1_2" csCatId="accent1" phldr="1"/>
      <dgm:spPr/>
    </dgm:pt>
    <dgm:pt modelId="{58D5B565-95ED-3047-ABB3-557C443F8B65}">
      <dgm:prSet phldrT="[Testo]"/>
      <dgm:spPr>
        <a:solidFill>
          <a:schemeClr val="bg1">
            <a:lumMod val="85000"/>
          </a:schemeClr>
        </a:solidFill>
      </dgm:spPr>
      <dgm:t>
        <a:bodyPr/>
        <a:lstStyle/>
        <a:p>
          <a:r>
            <a:rPr lang="it-IT" b="1" dirty="0">
              <a:solidFill>
                <a:schemeClr val="tx1"/>
              </a:solidFill>
            </a:rPr>
            <a:t>Alto livello di stress sul lavoro</a:t>
          </a:r>
        </a:p>
      </dgm:t>
    </dgm:pt>
    <dgm:pt modelId="{B44E543F-E8D7-EB4F-8CD4-C490AD6F32BF}" type="parTrans" cxnId="{34B8FBAB-3F01-4E45-9B31-3B52DB3729A9}">
      <dgm:prSet/>
      <dgm:spPr/>
      <dgm:t>
        <a:bodyPr/>
        <a:lstStyle/>
        <a:p>
          <a:endParaRPr lang="it-IT"/>
        </a:p>
      </dgm:t>
    </dgm:pt>
    <dgm:pt modelId="{07E3C3AD-0972-8445-A2BB-DE6DFA0F4926}" type="sibTrans" cxnId="{34B8FBAB-3F01-4E45-9B31-3B52DB3729A9}">
      <dgm:prSet/>
      <dgm:spPr/>
      <dgm:t>
        <a:bodyPr/>
        <a:lstStyle/>
        <a:p>
          <a:endParaRPr lang="it-IT"/>
        </a:p>
      </dgm:t>
    </dgm:pt>
    <dgm:pt modelId="{6C2DC7FC-CE27-9F45-9108-719B8EF0AFFF}">
      <dgm:prSet phldrT="[Testo]"/>
      <dgm:spPr>
        <a:solidFill>
          <a:srgbClr val="FFFF00"/>
        </a:solidFill>
      </dgm:spPr>
      <dgm:t>
        <a:bodyPr/>
        <a:lstStyle/>
        <a:p>
          <a:r>
            <a:rPr lang="it-IT" b="1" dirty="0">
              <a:solidFill>
                <a:schemeClr val="tx1"/>
              </a:solidFill>
            </a:rPr>
            <a:t>Compromette la produttività del lavoro e la competitività aziendale</a:t>
          </a:r>
        </a:p>
      </dgm:t>
    </dgm:pt>
    <dgm:pt modelId="{66283620-0025-E04F-AECE-85869AE33644}" type="parTrans" cxnId="{F9F14E5E-0BF6-614C-BDB5-259F56174B9C}">
      <dgm:prSet/>
      <dgm:spPr/>
      <dgm:t>
        <a:bodyPr/>
        <a:lstStyle/>
        <a:p>
          <a:endParaRPr lang="it-IT"/>
        </a:p>
      </dgm:t>
    </dgm:pt>
    <dgm:pt modelId="{481F3A8F-024B-114E-B2EB-13AE5D12DAE6}" type="sibTrans" cxnId="{F9F14E5E-0BF6-614C-BDB5-259F56174B9C}">
      <dgm:prSet/>
      <dgm:spPr/>
      <dgm:t>
        <a:bodyPr/>
        <a:lstStyle/>
        <a:p>
          <a:endParaRPr lang="it-IT"/>
        </a:p>
      </dgm:t>
    </dgm:pt>
    <dgm:pt modelId="{8C930442-CFD9-D340-A1EA-D0DE9975DBBE}">
      <dgm:prSet phldrT="[Testo]"/>
      <dgm:spPr>
        <a:solidFill>
          <a:srgbClr val="FFC000"/>
        </a:solidFill>
      </dgm:spPr>
      <dgm:t>
        <a:bodyPr/>
        <a:lstStyle/>
        <a:p>
          <a:r>
            <a:rPr lang="it-IT" b="1" dirty="0">
              <a:solidFill>
                <a:schemeClr val="tx1"/>
              </a:solidFill>
            </a:rPr>
            <a:t>Rischio per la sicurezza del lavoro</a:t>
          </a:r>
        </a:p>
      </dgm:t>
    </dgm:pt>
    <dgm:pt modelId="{E31D1D61-34B8-2743-85B2-26987AF534BE}" type="parTrans" cxnId="{A98BEE76-1AEF-D444-8510-1BC915891DBC}">
      <dgm:prSet/>
      <dgm:spPr/>
      <dgm:t>
        <a:bodyPr/>
        <a:lstStyle/>
        <a:p>
          <a:endParaRPr lang="it-IT"/>
        </a:p>
      </dgm:t>
    </dgm:pt>
    <dgm:pt modelId="{0FA0A2DA-EEAF-5844-82F1-D94ACE584FDB}" type="sibTrans" cxnId="{A98BEE76-1AEF-D444-8510-1BC915891DBC}">
      <dgm:prSet/>
      <dgm:spPr/>
      <dgm:t>
        <a:bodyPr/>
        <a:lstStyle/>
        <a:p>
          <a:endParaRPr lang="it-IT"/>
        </a:p>
      </dgm:t>
    </dgm:pt>
    <dgm:pt modelId="{EA64A4E1-0CE9-0C4D-B78C-342F97FA3BFB}">
      <dgm:prSet/>
      <dgm:spPr>
        <a:solidFill>
          <a:srgbClr val="FF84F7"/>
        </a:solidFill>
      </dgm:spPr>
      <dgm:t>
        <a:bodyPr/>
        <a:lstStyle/>
        <a:p>
          <a:r>
            <a:rPr lang="it-IT" b="1" dirty="0">
              <a:solidFill>
                <a:schemeClr val="tx1"/>
              </a:solidFill>
            </a:rPr>
            <a:t>Aumenta l’infelicità personale</a:t>
          </a:r>
        </a:p>
      </dgm:t>
    </dgm:pt>
    <dgm:pt modelId="{2B772CB3-3874-9945-8D30-39D748F0F082}" type="parTrans" cxnId="{9C5087E9-D1B1-D143-BB52-BB779F5E3B73}">
      <dgm:prSet/>
      <dgm:spPr/>
      <dgm:t>
        <a:bodyPr/>
        <a:lstStyle/>
        <a:p>
          <a:endParaRPr lang="it-IT"/>
        </a:p>
      </dgm:t>
    </dgm:pt>
    <dgm:pt modelId="{6E805354-5F69-DB4E-971C-8B86EABB810F}" type="sibTrans" cxnId="{9C5087E9-D1B1-D143-BB52-BB779F5E3B73}">
      <dgm:prSet/>
      <dgm:spPr/>
      <dgm:t>
        <a:bodyPr/>
        <a:lstStyle/>
        <a:p>
          <a:endParaRPr lang="it-IT"/>
        </a:p>
      </dgm:t>
    </dgm:pt>
    <dgm:pt modelId="{CC82F104-0FE6-C54C-822F-3751C79B753A}">
      <dgm:prSet/>
      <dgm:spPr>
        <a:solidFill>
          <a:srgbClr val="FF00FF"/>
        </a:solidFill>
      </dgm:spPr>
      <dgm:t>
        <a:bodyPr/>
        <a:lstStyle/>
        <a:p>
          <a:r>
            <a:rPr lang="it-IT" b="1" dirty="0">
              <a:solidFill>
                <a:schemeClr val="tx1"/>
              </a:solidFill>
            </a:rPr>
            <a:t>Aumenta il rischio di depressione</a:t>
          </a:r>
        </a:p>
      </dgm:t>
    </dgm:pt>
    <dgm:pt modelId="{62E8876A-E180-3947-8B28-C22372A3AA74}" type="parTrans" cxnId="{1815697F-8DCA-A74E-B353-E5AD23021D4B}">
      <dgm:prSet/>
      <dgm:spPr/>
      <dgm:t>
        <a:bodyPr/>
        <a:lstStyle/>
        <a:p>
          <a:endParaRPr lang="it-IT"/>
        </a:p>
      </dgm:t>
    </dgm:pt>
    <dgm:pt modelId="{1D50521A-7548-7B4B-873A-EE46602FD9BE}" type="sibTrans" cxnId="{1815697F-8DCA-A74E-B353-E5AD23021D4B}">
      <dgm:prSet/>
      <dgm:spPr/>
      <dgm:t>
        <a:bodyPr/>
        <a:lstStyle/>
        <a:p>
          <a:endParaRPr lang="it-IT"/>
        </a:p>
      </dgm:t>
    </dgm:pt>
    <dgm:pt modelId="{32906CF4-B19E-1040-9EE4-E35C3589DD3C}" type="pres">
      <dgm:prSet presAssocID="{94947A31-DADE-5F46-B116-0C5EA24346A5}" presName="CompostProcess" presStyleCnt="0">
        <dgm:presLayoutVars>
          <dgm:dir/>
          <dgm:resizeHandles val="exact"/>
        </dgm:presLayoutVars>
      </dgm:prSet>
      <dgm:spPr/>
    </dgm:pt>
    <dgm:pt modelId="{B2015EF0-6BF5-E84F-A7DE-638DC30B48F9}" type="pres">
      <dgm:prSet presAssocID="{94947A31-DADE-5F46-B116-0C5EA24346A5}" presName="arrow" presStyleLbl="bgShp" presStyleIdx="0" presStyleCnt="1"/>
      <dgm:spPr/>
    </dgm:pt>
    <dgm:pt modelId="{3BF11B52-B5A9-0C4E-9B54-6C8A73D2FE22}" type="pres">
      <dgm:prSet presAssocID="{94947A31-DADE-5F46-B116-0C5EA24346A5}" presName="linearProcess" presStyleCnt="0"/>
      <dgm:spPr/>
    </dgm:pt>
    <dgm:pt modelId="{F9A988E5-8DF2-A045-864F-79C3597E33E5}" type="pres">
      <dgm:prSet presAssocID="{58D5B565-95ED-3047-ABB3-557C443F8B65}" presName="textNode" presStyleLbl="node1" presStyleIdx="0" presStyleCnt="5">
        <dgm:presLayoutVars>
          <dgm:bulletEnabled val="1"/>
        </dgm:presLayoutVars>
      </dgm:prSet>
      <dgm:spPr/>
      <dgm:t>
        <a:bodyPr/>
        <a:lstStyle/>
        <a:p>
          <a:endParaRPr lang="it-IT"/>
        </a:p>
      </dgm:t>
    </dgm:pt>
    <dgm:pt modelId="{772D866D-62E0-0B41-8FFE-B1C1DA42D59B}" type="pres">
      <dgm:prSet presAssocID="{07E3C3AD-0972-8445-A2BB-DE6DFA0F4926}" presName="sibTrans" presStyleCnt="0"/>
      <dgm:spPr/>
    </dgm:pt>
    <dgm:pt modelId="{0F6E0394-51CD-9B44-AD27-9B247ACCB4A9}" type="pres">
      <dgm:prSet presAssocID="{6C2DC7FC-CE27-9F45-9108-719B8EF0AFFF}" presName="textNode" presStyleLbl="node1" presStyleIdx="1" presStyleCnt="5">
        <dgm:presLayoutVars>
          <dgm:bulletEnabled val="1"/>
        </dgm:presLayoutVars>
      </dgm:prSet>
      <dgm:spPr/>
      <dgm:t>
        <a:bodyPr/>
        <a:lstStyle/>
        <a:p>
          <a:endParaRPr lang="it-IT"/>
        </a:p>
      </dgm:t>
    </dgm:pt>
    <dgm:pt modelId="{1C3B5CD5-DB3B-F54C-8CB6-54ABD754E8CA}" type="pres">
      <dgm:prSet presAssocID="{481F3A8F-024B-114E-B2EB-13AE5D12DAE6}" presName="sibTrans" presStyleCnt="0"/>
      <dgm:spPr/>
    </dgm:pt>
    <dgm:pt modelId="{61BCC2BD-90CD-6541-8984-2163CA24D251}" type="pres">
      <dgm:prSet presAssocID="{8C930442-CFD9-D340-A1EA-D0DE9975DBBE}" presName="textNode" presStyleLbl="node1" presStyleIdx="2" presStyleCnt="5">
        <dgm:presLayoutVars>
          <dgm:bulletEnabled val="1"/>
        </dgm:presLayoutVars>
      </dgm:prSet>
      <dgm:spPr/>
      <dgm:t>
        <a:bodyPr/>
        <a:lstStyle/>
        <a:p>
          <a:endParaRPr lang="it-IT"/>
        </a:p>
      </dgm:t>
    </dgm:pt>
    <dgm:pt modelId="{06CE0992-2F10-514E-B4D8-66D03389644D}" type="pres">
      <dgm:prSet presAssocID="{0FA0A2DA-EEAF-5844-82F1-D94ACE584FDB}" presName="sibTrans" presStyleCnt="0"/>
      <dgm:spPr/>
    </dgm:pt>
    <dgm:pt modelId="{E31767F1-1E1B-3D46-A024-5388158CDAF4}" type="pres">
      <dgm:prSet presAssocID="{EA64A4E1-0CE9-0C4D-B78C-342F97FA3BFB}" presName="textNode" presStyleLbl="node1" presStyleIdx="3" presStyleCnt="5">
        <dgm:presLayoutVars>
          <dgm:bulletEnabled val="1"/>
        </dgm:presLayoutVars>
      </dgm:prSet>
      <dgm:spPr/>
      <dgm:t>
        <a:bodyPr/>
        <a:lstStyle/>
        <a:p>
          <a:endParaRPr lang="it-IT"/>
        </a:p>
      </dgm:t>
    </dgm:pt>
    <dgm:pt modelId="{AEF80227-3A37-074D-B494-AFB5D612E418}" type="pres">
      <dgm:prSet presAssocID="{6E805354-5F69-DB4E-971C-8B86EABB810F}" presName="sibTrans" presStyleCnt="0"/>
      <dgm:spPr/>
    </dgm:pt>
    <dgm:pt modelId="{D479DD7D-B40B-504E-BB41-370DBE0C8D45}" type="pres">
      <dgm:prSet presAssocID="{CC82F104-0FE6-C54C-822F-3751C79B753A}" presName="textNode" presStyleLbl="node1" presStyleIdx="4" presStyleCnt="5">
        <dgm:presLayoutVars>
          <dgm:bulletEnabled val="1"/>
        </dgm:presLayoutVars>
      </dgm:prSet>
      <dgm:spPr/>
      <dgm:t>
        <a:bodyPr/>
        <a:lstStyle/>
        <a:p>
          <a:endParaRPr lang="it-IT"/>
        </a:p>
      </dgm:t>
    </dgm:pt>
  </dgm:ptLst>
  <dgm:cxnLst>
    <dgm:cxn modelId="{29D345E7-8FFF-5E4C-8D1F-F4115443F3D6}" type="presOf" srcId="{58D5B565-95ED-3047-ABB3-557C443F8B65}" destId="{F9A988E5-8DF2-A045-864F-79C3597E33E5}" srcOrd="0" destOrd="0" presId="urn:microsoft.com/office/officeart/2005/8/layout/hProcess9"/>
    <dgm:cxn modelId="{A98BEE76-1AEF-D444-8510-1BC915891DBC}" srcId="{94947A31-DADE-5F46-B116-0C5EA24346A5}" destId="{8C930442-CFD9-D340-A1EA-D0DE9975DBBE}" srcOrd="2" destOrd="0" parTransId="{E31D1D61-34B8-2743-85B2-26987AF534BE}" sibTransId="{0FA0A2DA-EEAF-5844-82F1-D94ACE584FDB}"/>
    <dgm:cxn modelId="{155B187A-F50F-DF41-AE15-08DC7CA821F5}" type="presOf" srcId="{94947A31-DADE-5F46-B116-0C5EA24346A5}" destId="{32906CF4-B19E-1040-9EE4-E35C3589DD3C}" srcOrd="0" destOrd="0" presId="urn:microsoft.com/office/officeart/2005/8/layout/hProcess9"/>
    <dgm:cxn modelId="{5B82115E-F3A1-1148-BB60-144570E17434}" type="presOf" srcId="{8C930442-CFD9-D340-A1EA-D0DE9975DBBE}" destId="{61BCC2BD-90CD-6541-8984-2163CA24D251}" srcOrd="0" destOrd="0" presId="urn:microsoft.com/office/officeart/2005/8/layout/hProcess9"/>
    <dgm:cxn modelId="{1815697F-8DCA-A74E-B353-E5AD23021D4B}" srcId="{94947A31-DADE-5F46-B116-0C5EA24346A5}" destId="{CC82F104-0FE6-C54C-822F-3751C79B753A}" srcOrd="4" destOrd="0" parTransId="{62E8876A-E180-3947-8B28-C22372A3AA74}" sibTransId="{1D50521A-7548-7B4B-873A-EE46602FD9BE}"/>
    <dgm:cxn modelId="{9C5087E9-D1B1-D143-BB52-BB779F5E3B73}" srcId="{94947A31-DADE-5F46-B116-0C5EA24346A5}" destId="{EA64A4E1-0CE9-0C4D-B78C-342F97FA3BFB}" srcOrd="3" destOrd="0" parTransId="{2B772CB3-3874-9945-8D30-39D748F0F082}" sibTransId="{6E805354-5F69-DB4E-971C-8B86EABB810F}"/>
    <dgm:cxn modelId="{F9F14E5E-0BF6-614C-BDB5-259F56174B9C}" srcId="{94947A31-DADE-5F46-B116-0C5EA24346A5}" destId="{6C2DC7FC-CE27-9F45-9108-719B8EF0AFFF}" srcOrd="1" destOrd="0" parTransId="{66283620-0025-E04F-AECE-85869AE33644}" sibTransId="{481F3A8F-024B-114E-B2EB-13AE5D12DAE6}"/>
    <dgm:cxn modelId="{34B8FBAB-3F01-4E45-9B31-3B52DB3729A9}" srcId="{94947A31-DADE-5F46-B116-0C5EA24346A5}" destId="{58D5B565-95ED-3047-ABB3-557C443F8B65}" srcOrd="0" destOrd="0" parTransId="{B44E543F-E8D7-EB4F-8CD4-C490AD6F32BF}" sibTransId="{07E3C3AD-0972-8445-A2BB-DE6DFA0F4926}"/>
    <dgm:cxn modelId="{E6A3C521-80E6-DA40-A41D-7D18EB7F3B2F}" type="presOf" srcId="{CC82F104-0FE6-C54C-822F-3751C79B753A}" destId="{D479DD7D-B40B-504E-BB41-370DBE0C8D45}" srcOrd="0" destOrd="0" presId="urn:microsoft.com/office/officeart/2005/8/layout/hProcess9"/>
    <dgm:cxn modelId="{C3013923-9B6B-D34B-8091-A86A9DEFD0A3}" type="presOf" srcId="{6C2DC7FC-CE27-9F45-9108-719B8EF0AFFF}" destId="{0F6E0394-51CD-9B44-AD27-9B247ACCB4A9}" srcOrd="0" destOrd="0" presId="urn:microsoft.com/office/officeart/2005/8/layout/hProcess9"/>
    <dgm:cxn modelId="{F27449F1-D51F-9446-93D4-0C3A490333A4}" type="presOf" srcId="{EA64A4E1-0CE9-0C4D-B78C-342F97FA3BFB}" destId="{E31767F1-1E1B-3D46-A024-5388158CDAF4}" srcOrd="0" destOrd="0" presId="urn:microsoft.com/office/officeart/2005/8/layout/hProcess9"/>
    <dgm:cxn modelId="{376C04F7-6C67-A74F-9A40-3D3D9CABFA52}" type="presParOf" srcId="{32906CF4-B19E-1040-9EE4-E35C3589DD3C}" destId="{B2015EF0-6BF5-E84F-A7DE-638DC30B48F9}" srcOrd="0" destOrd="0" presId="urn:microsoft.com/office/officeart/2005/8/layout/hProcess9"/>
    <dgm:cxn modelId="{7DD19E7E-19E7-0041-B5B5-506E52AED075}" type="presParOf" srcId="{32906CF4-B19E-1040-9EE4-E35C3589DD3C}" destId="{3BF11B52-B5A9-0C4E-9B54-6C8A73D2FE22}" srcOrd="1" destOrd="0" presId="urn:microsoft.com/office/officeart/2005/8/layout/hProcess9"/>
    <dgm:cxn modelId="{4B48359D-9537-7543-930C-E4C0348F6140}" type="presParOf" srcId="{3BF11B52-B5A9-0C4E-9B54-6C8A73D2FE22}" destId="{F9A988E5-8DF2-A045-864F-79C3597E33E5}" srcOrd="0" destOrd="0" presId="urn:microsoft.com/office/officeart/2005/8/layout/hProcess9"/>
    <dgm:cxn modelId="{AF53278F-2A56-7A48-9D35-79F5A6495BB0}" type="presParOf" srcId="{3BF11B52-B5A9-0C4E-9B54-6C8A73D2FE22}" destId="{772D866D-62E0-0B41-8FFE-B1C1DA42D59B}" srcOrd="1" destOrd="0" presId="urn:microsoft.com/office/officeart/2005/8/layout/hProcess9"/>
    <dgm:cxn modelId="{0F91D11C-3ADC-E44A-8C8C-E47F2DE3D8CA}" type="presParOf" srcId="{3BF11B52-B5A9-0C4E-9B54-6C8A73D2FE22}" destId="{0F6E0394-51CD-9B44-AD27-9B247ACCB4A9}" srcOrd="2" destOrd="0" presId="urn:microsoft.com/office/officeart/2005/8/layout/hProcess9"/>
    <dgm:cxn modelId="{8E3FA436-6E31-2347-BFFE-20BBF6A2B63B}" type="presParOf" srcId="{3BF11B52-B5A9-0C4E-9B54-6C8A73D2FE22}" destId="{1C3B5CD5-DB3B-F54C-8CB6-54ABD754E8CA}" srcOrd="3" destOrd="0" presId="urn:microsoft.com/office/officeart/2005/8/layout/hProcess9"/>
    <dgm:cxn modelId="{162D447C-73E9-F343-A727-EEB8D1AF85B8}" type="presParOf" srcId="{3BF11B52-B5A9-0C4E-9B54-6C8A73D2FE22}" destId="{61BCC2BD-90CD-6541-8984-2163CA24D251}" srcOrd="4" destOrd="0" presId="urn:microsoft.com/office/officeart/2005/8/layout/hProcess9"/>
    <dgm:cxn modelId="{2DFA46CA-5967-CE4D-A61E-04959C5E31C0}" type="presParOf" srcId="{3BF11B52-B5A9-0C4E-9B54-6C8A73D2FE22}" destId="{06CE0992-2F10-514E-B4D8-66D03389644D}" srcOrd="5" destOrd="0" presId="urn:microsoft.com/office/officeart/2005/8/layout/hProcess9"/>
    <dgm:cxn modelId="{31920E31-3362-D74A-AB5A-D22922FEF1FE}" type="presParOf" srcId="{3BF11B52-B5A9-0C4E-9B54-6C8A73D2FE22}" destId="{E31767F1-1E1B-3D46-A024-5388158CDAF4}" srcOrd="6" destOrd="0" presId="urn:microsoft.com/office/officeart/2005/8/layout/hProcess9"/>
    <dgm:cxn modelId="{4FD350C5-FF3A-F942-838E-E6C477702567}" type="presParOf" srcId="{3BF11B52-B5A9-0C4E-9B54-6C8A73D2FE22}" destId="{AEF80227-3A37-074D-B494-AFB5D612E418}" srcOrd="7" destOrd="0" presId="urn:microsoft.com/office/officeart/2005/8/layout/hProcess9"/>
    <dgm:cxn modelId="{E92C78E9-F988-6340-BACE-B0FCEE967748}" type="presParOf" srcId="{3BF11B52-B5A9-0C4E-9B54-6C8A73D2FE22}" destId="{D479DD7D-B40B-504E-BB41-370DBE0C8D4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15EF0-6BF5-E84F-A7DE-638DC30B48F9}">
      <dsp:nvSpPr>
        <dsp:cNvPr id="0" name=""/>
        <dsp:cNvSpPr/>
      </dsp:nvSpPr>
      <dsp:spPr>
        <a:xfrm>
          <a:off x="580072" y="0"/>
          <a:ext cx="6574155" cy="3987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A988E5-8DF2-A045-864F-79C3597E33E5}">
      <dsp:nvSpPr>
        <dsp:cNvPr id="0" name=""/>
        <dsp:cNvSpPr/>
      </dsp:nvSpPr>
      <dsp:spPr>
        <a:xfrm>
          <a:off x="3398" y="1196340"/>
          <a:ext cx="1486058" cy="15951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a:solidFill>
                <a:schemeClr val="tx1"/>
              </a:solidFill>
            </a:rPr>
            <a:t>Alto livello di stress sul lavoro</a:t>
          </a:r>
        </a:p>
      </dsp:txBody>
      <dsp:txXfrm>
        <a:off x="75941" y="1268883"/>
        <a:ext cx="1340972" cy="1450034"/>
      </dsp:txXfrm>
    </dsp:sp>
    <dsp:sp modelId="{0F6E0394-51CD-9B44-AD27-9B247ACCB4A9}">
      <dsp:nvSpPr>
        <dsp:cNvPr id="0" name=""/>
        <dsp:cNvSpPr/>
      </dsp:nvSpPr>
      <dsp:spPr>
        <a:xfrm>
          <a:off x="1563759" y="1196340"/>
          <a:ext cx="1486058" cy="159512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a:solidFill>
                <a:schemeClr val="tx1"/>
              </a:solidFill>
            </a:rPr>
            <a:t>Compromette la produttività del lavoro e la competitività aziendale</a:t>
          </a:r>
        </a:p>
      </dsp:txBody>
      <dsp:txXfrm>
        <a:off x="1636302" y="1268883"/>
        <a:ext cx="1340972" cy="1450034"/>
      </dsp:txXfrm>
    </dsp:sp>
    <dsp:sp modelId="{61BCC2BD-90CD-6541-8984-2163CA24D251}">
      <dsp:nvSpPr>
        <dsp:cNvPr id="0" name=""/>
        <dsp:cNvSpPr/>
      </dsp:nvSpPr>
      <dsp:spPr>
        <a:xfrm>
          <a:off x="3124120" y="1196340"/>
          <a:ext cx="1486058" cy="159512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a:solidFill>
                <a:schemeClr val="tx1"/>
              </a:solidFill>
            </a:rPr>
            <a:t>Rischio per la sicurezza del lavoro</a:t>
          </a:r>
        </a:p>
      </dsp:txBody>
      <dsp:txXfrm>
        <a:off x="3196663" y="1268883"/>
        <a:ext cx="1340972" cy="1450034"/>
      </dsp:txXfrm>
    </dsp:sp>
    <dsp:sp modelId="{E31767F1-1E1B-3D46-A024-5388158CDAF4}">
      <dsp:nvSpPr>
        <dsp:cNvPr id="0" name=""/>
        <dsp:cNvSpPr/>
      </dsp:nvSpPr>
      <dsp:spPr>
        <a:xfrm>
          <a:off x="4684481" y="1196340"/>
          <a:ext cx="1486058" cy="1595120"/>
        </a:xfrm>
        <a:prstGeom prst="roundRect">
          <a:avLst/>
        </a:prstGeom>
        <a:solidFill>
          <a:srgbClr val="FF84F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a:solidFill>
                <a:schemeClr val="tx1"/>
              </a:solidFill>
            </a:rPr>
            <a:t>Aumenta l’infelicità personale</a:t>
          </a:r>
        </a:p>
      </dsp:txBody>
      <dsp:txXfrm>
        <a:off x="4757024" y="1268883"/>
        <a:ext cx="1340972" cy="1450034"/>
      </dsp:txXfrm>
    </dsp:sp>
    <dsp:sp modelId="{D479DD7D-B40B-504E-BB41-370DBE0C8D45}">
      <dsp:nvSpPr>
        <dsp:cNvPr id="0" name=""/>
        <dsp:cNvSpPr/>
      </dsp:nvSpPr>
      <dsp:spPr>
        <a:xfrm>
          <a:off x="6244843" y="1196340"/>
          <a:ext cx="1486058" cy="1595120"/>
        </a:xfrm>
        <a:prstGeom prst="roundRect">
          <a:avLst/>
        </a:prstGeom>
        <a:solidFill>
          <a:srgbClr val="FF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b="1" kern="1200" dirty="0">
              <a:solidFill>
                <a:schemeClr val="tx1"/>
              </a:solidFill>
            </a:rPr>
            <a:t>Aumenta il rischio di depressione</a:t>
          </a:r>
        </a:p>
      </dsp:txBody>
      <dsp:txXfrm>
        <a:off x="6317386" y="1268883"/>
        <a:ext cx="1340972" cy="14500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57DD96-53CD-5B48-B4FF-F7B8640F2C56}" type="datetimeFigureOut">
              <a:rPr lang="it-IT" smtClean="0"/>
              <a:t>25/11/2021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0CDD02-F662-F346-8F4B-667CB9698748}" type="slidenum">
              <a:rPr lang="it-IT" smtClean="0"/>
              <a:t>‹N›</a:t>
            </a:fld>
            <a:endParaRPr lang="it-IT"/>
          </a:p>
        </p:txBody>
      </p:sp>
    </p:spTree>
    <p:extLst>
      <p:ext uri="{BB962C8B-B14F-4D97-AF65-F5344CB8AC3E}">
        <p14:creationId xmlns:p14="http://schemas.microsoft.com/office/powerpoint/2010/main" val="42632423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9706ED-9475-E04A-ABBF-412D466D7A9D}" type="datetimeFigureOut">
              <a:rPr lang="it-IT" smtClean="0"/>
              <a:t>25/11/2021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73E5B-A3EC-2245-981C-4347488D3B08}" type="slidenum">
              <a:rPr lang="it-IT" smtClean="0"/>
              <a:t>‹N›</a:t>
            </a:fld>
            <a:endParaRPr lang="it-IT"/>
          </a:p>
        </p:txBody>
      </p:sp>
    </p:spTree>
    <p:extLst>
      <p:ext uri="{BB962C8B-B14F-4D97-AF65-F5344CB8AC3E}">
        <p14:creationId xmlns:p14="http://schemas.microsoft.com/office/powerpoint/2010/main" val="42833153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a:p>
            <a:endParaRPr lang="it-IT" dirty="0"/>
          </a:p>
        </p:txBody>
      </p:sp>
      <p:sp>
        <p:nvSpPr>
          <p:cNvPr id="4" name="Segnaposto numero diapositiva 3"/>
          <p:cNvSpPr>
            <a:spLocks noGrp="1"/>
          </p:cNvSpPr>
          <p:nvPr>
            <p:ph type="sldNum" sz="quarter" idx="10"/>
          </p:nvPr>
        </p:nvSpPr>
        <p:spPr/>
        <p:txBody>
          <a:bodyPr/>
          <a:lstStyle/>
          <a:p>
            <a:fld id="{3A373E5B-A3EC-2245-981C-4347488D3B08}" type="slidenum">
              <a:rPr lang="it-IT" smtClean="0"/>
              <a:t>1</a:t>
            </a:fld>
            <a:endParaRPr lang="it-IT"/>
          </a:p>
        </p:txBody>
      </p:sp>
    </p:spTree>
    <p:extLst>
      <p:ext uri="{BB962C8B-B14F-4D97-AF65-F5344CB8AC3E}">
        <p14:creationId xmlns:p14="http://schemas.microsoft.com/office/powerpoint/2010/main" val="362364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a:p>
            <a:endParaRPr lang="it-IT" dirty="0"/>
          </a:p>
        </p:txBody>
      </p:sp>
      <p:sp>
        <p:nvSpPr>
          <p:cNvPr id="4" name="Segnaposto numero diapositiva 3"/>
          <p:cNvSpPr>
            <a:spLocks noGrp="1"/>
          </p:cNvSpPr>
          <p:nvPr>
            <p:ph type="sldNum" sz="quarter" idx="10"/>
          </p:nvPr>
        </p:nvSpPr>
        <p:spPr/>
        <p:txBody>
          <a:bodyPr/>
          <a:lstStyle/>
          <a:p>
            <a:fld id="{3A373E5B-A3EC-2245-981C-4347488D3B08}" type="slidenum">
              <a:rPr lang="it-IT" smtClean="0"/>
              <a:t>2</a:t>
            </a:fld>
            <a:endParaRPr lang="it-IT"/>
          </a:p>
        </p:txBody>
      </p:sp>
    </p:spTree>
    <p:extLst>
      <p:ext uri="{BB962C8B-B14F-4D97-AF65-F5344CB8AC3E}">
        <p14:creationId xmlns:p14="http://schemas.microsoft.com/office/powerpoint/2010/main" val="252404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a:p>
            <a:endParaRPr lang="it-IT" dirty="0"/>
          </a:p>
        </p:txBody>
      </p:sp>
      <p:sp>
        <p:nvSpPr>
          <p:cNvPr id="4" name="Segnaposto numero diapositiva 3"/>
          <p:cNvSpPr>
            <a:spLocks noGrp="1"/>
          </p:cNvSpPr>
          <p:nvPr>
            <p:ph type="sldNum" sz="quarter" idx="10"/>
          </p:nvPr>
        </p:nvSpPr>
        <p:spPr/>
        <p:txBody>
          <a:bodyPr/>
          <a:lstStyle/>
          <a:p>
            <a:fld id="{3A373E5B-A3EC-2245-981C-4347488D3B08}" type="slidenum">
              <a:rPr lang="it-IT" smtClean="0"/>
              <a:t>3</a:t>
            </a:fld>
            <a:endParaRPr lang="it-IT"/>
          </a:p>
        </p:txBody>
      </p:sp>
    </p:spTree>
    <p:extLst>
      <p:ext uri="{BB962C8B-B14F-4D97-AF65-F5344CB8AC3E}">
        <p14:creationId xmlns:p14="http://schemas.microsoft.com/office/powerpoint/2010/main" val="187530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611A4DF-28D9-3F42-98EE-98FF60810113}" type="datetime1">
              <a:rPr lang="it-IT" smtClean="0"/>
              <a:t>25/11/2021</a:t>
            </a:fld>
            <a:endParaRPr lang="it-IT"/>
          </a:p>
        </p:txBody>
      </p:sp>
      <p:sp>
        <p:nvSpPr>
          <p:cNvPr id="5" name="Segnaposto piè di pagina 4"/>
          <p:cNvSpPr>
            <a:spLocks noGrp="1"/>
          </p:cNvSpPr>
          <p:nvPr>
            <p:ph type="ftr" sz="quarter" idx="11"/>
          </p:nvPr>
        </p:nvSpPr>
        <p:spPr/>
        <p:txBody>
          <a:bodyPr/>
          <a:lstStyle/>
          <a:p>
            <a:r>
              <a:rPr lang="it-IT"/>
              <a:t> </a:t>
            </a:r>
          </a:p>
        </p:txBody>
      </p:sp>
      <p:sp>
        <p:nvSpPr>
          <p:cNvPr id="6" name="Segnaposto numero diapositiva 5"/>
          <p:cNvSpPr>
            <a:spLocks noGrp="1"/>
          </p:cNvSpPr>
          <p:nvPr>
            <p:ph type="sldNum" sz="quarter" idx="12"/>
          </p:nvPr>
        </p:nvSpPr>
        <p:spPr/>
        <p:txBody>
          <a:bodyPr/>
          <a:lstStyle/>
          <a:p>
            <a:fld id="{89546114-20B8-2B4C-8140-2E31181158B3}" type="slidenum">
              <a:rPr lang="it-IT" smtClean="0"/>
              <a:t>‹N›</a:t>
            </a:fld>
            <a:endParaRPr lang="it-IT"/>
          </a:p>
        </p:txBody>
      </p:sp>
    </p:spTree>
    <p:extLst>
      <p:ext uri="{BB962C8B-B14F-4D97-AF65-F5344CB8AC3E}">
        <p14:creationId xmlns:p14="http://schemas.microsoft.com/office/powerpoint/2010/main" val="114592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E08BAD5-C68F-E041-835A-0EE35D394724}" type="datetime1">
              <a:rPr lang="it-IT" smtClean="0"/>
              <a:t>25/11/2021</a:t>
            </a:fld>
            <a:endParaRPr lang="it-IT"/>
          </a:p>
        </p:txBody>
      </p:sp>
      <p:sp>
        <p:nvSpPr>
          <p:cNvPr id="5" name="Segnaposto piè di pagina 4"/>
          <p:cNvSpPr>
            <a:spLocks noGrp="1"/>
          </p:cNvSpPr>
          <p:nvPr>
            <p:ph type="ftr" sz="quarter" idx="11"/>
          </p:nvPr>
        </p:nvSpPr>
        <p:spPr/>
        <p:txBody>
          <a:bodyPr/>
          <a:lstStyle/>
          <a:p>
            <a:r>
              <a:rPr lang="it-IT"/>
              <a:t> </a:t>
            </a:r>
          </a:p>
        </p:txBody>
      </p:sp>
      <p:sp>
        <p:nvSpPr>
          <p:cNvPr id="6" name="Segnaposto numero diapositiva 5"/>
          <p:cNvSpPr>
            <a:spLocks noGrp="1"/>
          </p:cNvSpPr>
          <p:nvPr>
            <p:ph type="sldNum" sz="quarter" idx="12"/>
          </p:nvPr>
        </p:nvSpPr>
        <p:spPr/>
        <p:txBody>
          <a:bodyPr/>
          <a:lstStyle/>
          <a:p>
            <a:fld id="{89546114-20B8-2B4C-8140-2E31181158B3}" type="slidenum">
              <a:rPr lang="it-IT" smtClean="0"/>
              <a:t>‹N›</a:t>
            </a:fld>
            <a:endParaRPr lang="it-IT"/>
          </a:p>
        </p:txBody>
      </p:sp>
    </p:spTree>
    <p:extLst>
      <p:ext uri="{BB962C8B-B14F-4D97-AF65-F5344CB8AC3E}">
        <p14:creationId xmlns:p14="http://schemas.microsoft.com/office/powerpoint/2010/main" val="3305855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F9B058B-3027-DE4E-981E-1B08F5BF77AF}" type="datetime1">
              <a:rPr lang="it-IT" smtClean="0"/>
              <a:t>25/11/2021</a:t>
            </a:fld>
            <a:endParaRPr lang="it-IT"/>
          </a:p>
        </p:txBody>
      </p:sp>
      <p:sp>
        <p:nvSpPr>
          <p:cNvPr id="5" name="Segnaposto piè di pagina 4"/>
          <p:cNvSpPr>
            <a:spLocks noGrp="1"/>
          </p:cNvSpPr>
          <p:nvPr>
            <p:ph type="ftr" sz="quarter" idx="11"/>
          </p:nvPr>
        </p:nvSpPr>
        <p:spPr/>
        <p:txBody>
          <a:bodyPr/>
          <a:lstStyle/>
          <a:p>
            <a:r>
              <a:rPr lang="it-IT"/>
              <a:t> </a:t>
            </a:r>
          </a:p>
        </p:txBody>
      </p:sp>
      <p:sp>
        <p:nvSpPr>
          <p:cNvPr id="6" name="Segnaposto numero diapositiva 5"/>
          <p:cNvSpPr>
            <a:spLocks noGrp="1"/>
          </p:cNvSpPr>
          <p:nvPr>
            <p:ph type="sldNum" sz="quarter" idx="12"/>
          </p:nvPr>
        </p:nvSpPr>
        <p:spPr/>
        <p:txBody>
          <a:bodyPr/>
          <a:lstStyle/>
          <a:p>
            <a:fld id="{89546114-20B8-2B4C-8140-2E31181158B3}" type="slidenum">
              <a:rPr lang="it-IT" smtClean="0"/>
              <a:t>‹N›</a:t>
            </a:fld>
            <a:endParaRPr lang="it-IT"/>
          </a:p>
        </p:txBody>
      </p:sp>
    </p:spTree>
    <p:extLst>
      <p:ext uri="{BB962C8B-B14F-4D97-AF65-F5344CB8AC3E}">
        <p14:creationId xmlns:p14="http://schemas.microsoft.com/office/powerpoint/2010/main" val="173576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1A5012F-0CB6-8146-AFF0-17E3F0A57F3F}" type="datetime1">
              <a:rPr lang="it-IT" smtClean="0"/>
              <a:t>25/11/2021</a:t>
            </a:fld>
            <a:endParaRPr lang="it-IT"/>
          </a:p>
        </p:txBody>
      </p:sp>
      <p:sp>
        <p:nvSpPr>
          <p:cNvPr id="5" name="Segnaposto piè di pagina 4"/>
          <p:cNvSpPr>
            <a:spLocks noGrp="1"/>
          </p:cNvSpPr>
          <p:nvPr>
            <p:ph type="ftr" sz="quarter" idx="11"/>
          </p:nvPr>
        </p:nvSpPr>
        <p:spPr/>
        <p:txBody>
          <a:bodyPr/>
          <a:lstStyle/>
          <a:p>
            <a:r>
              <a:rPr lang="it-IT"/>
              <a:t> </a:t>
            </a:r>
          </a:p>
        </p:txBody>
      </p:sp>
      <p:sp>
        <p:nvSpPr>
          <p:cNvPr id="6" name="Segnaposto numero diapositiva 5"/>
          <p:cNvSpPr>
            <a:spLocks noGrp="1"/>
          </p:cNvSpPr>
          <p:nvPr>
            <p:ph type="sldNum" sz="quarter" idx="12"/>
          </p:nvPr>
        </p:nvSpPr>
        <p:spPr/>
        <p:txBody>
          <a:bodyPr/>
          <a:lstStyle/>
          <a:p>
            <a:fld id="{89546114-20B8-2B4C-8140-2E31181158B3}" type="slidenum">
              <a:rPr lang="it-IT" smtClean="0"/>
              <a:t>‹N›</a:t>
            </a:fld>
            <a:endParaRPr lang="it-IT"/>
          </a:p>
        </p:txBody>
      </p:sp>
    </p:spTree>
    <p:extLst>
      <p:ext uri="{BB962C8B-B14F-4D97-AF65-F5344CB8AC3E}">
        <p14:creationId xmlns:p14="http://schemas.microsoft.com/office/powerpoint/2010/main" val="375810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0C772B82-BC00-664E-AFFA-8150EE391246}" type="datetime1">
              <a:rPr lang="it-IT" smtClean="0"/>
              <a:t>25/11/2021</a:t>
            </a:fld>
            <a:endParaRPr lang="it-IT"/>
          </a:p>
        </p:txBody>
      </p:sp>
      <p:sp>
        <p:nvSpPr>
          <p:cNvPr id="5" name="Segnaposto piè di pagina 4"/>
          <p:cNvSpPr>
            <a:spLocks noGrp="1"/>
          </p:cNvSpPr>
          <p:nvPr>
            <p:ph type="ftr" sz="quarter" idx="11"/>
          </p:nvPr>
        </p:nvSpPr>
        <p:spPr/>
        <p:txBody>
          <a:bodyPr/>
          <a:lstStyle/>
          <a:p>
            <a:r>
              <a:rPr lang="it-IT"/>
              <a:t> </a:t>
            </a:r>
          </a:p>
        </p:txBody>
      </p:sp>
      <p:sp>
        <p:nvSpPr>
          <p:cNvPr id="6" name="Segnaposto numero diapositiva 5"/>
          <p:cNvSpPr>
            <a:spLocks noGrp="1"/>
          </p:cNvSpPr>
          <p:nvPr>
            <p:ph type="sldNum" sz="quarter" idx="12"/>
          </p:nvPr>
        </p:nvSpPr>
        <p:spPr/>
        <p:txBody>
          <a:bodyPr/>
          <a:lstStyle/>
          <a:p>
            <a:fld id="{89546114-20B8-2B4C-8140-2E31181158B3}" type="slidenum">
              <a:rPr lang="it-IT" smtClean="0"/>
              <a:t>‹N›</a:t>
            </a:fld>
            <a:endParaRPr lang="it-IT"/>
          </a:p>
        </p:txBody>
      </p:sp>
    </p:spTree>
    <p:extLst>
      <p:ext uri="{BB962C8B-B14F-4D97-AF65-F5344CB8AC3E}">
        <p14:creationId xmlns:p14="http://schemas.microsoft.com/office/powerpoint/2010/main" val="53491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7C0AFB6-AA69-E349-910F-BC2341581D9C}" type="datetime1">
              <a:rPr lang="it-IT" smtClean="0"/>
              <a:t>25/11/2021</a:t>
            </a:fld>
            <a:endParaRPr lang="it-IT"/>
          </a:p>
        </p:txBody>
      </p:sp>
      <p:sp>
        <p:nvSpPr>
          <p:cNvPr id="6" name="Segnaposto piè di pagina 5"/>
          <p:cNvSpPr>
            <a:spLocks noGrp="1"/>
          </p:cNvSpPr>
          <p:nvPr>
            <p:ph type="ftr" sz="quarter" idx="11"/>
          </p:nvPr>
        </p:nvSpPr>
        <p:spPr/>
        <p:txBody>
          <a:bodyPr/>
          <a:lstStyle/>
          <a:p>
            <a:r>
              <a:rPr lang="it-IT"/>
              <a:t> </a:t>
            </a:r>
          </a:p>
        </p:txBody>
      </p:sp>
      <p:sp>
        <p:nvSpPr>
          <p:cNvPr id="7" name="Segnaposto numero diapositiva 6"/>
          <p:cNvSpPr>
            <a:spLocks noGrp="1"/>
          </p:cNvSpPr>
          <p:nvPr>
            <p:ph type="sldNum" sz="quarter" idx="12"/>
          </p:nvPr>
        </p:nvSpPr>
        <p:spPr/>
        <p:txBody>
          <a:bodyPr/>
          <a:lstStyle/>
          <a:p>
            <a:fld id="{89546114-20B8-2B4C-8140-2E31181158B3}" type="slidenum">
              <a:rPr lang="it-IT" smtClean="0"/>
              <a:t>‹N›</a:t>
            </a:fld>
            <a:endParaRPr lang="it-IT"/>
          </a:p>
        </p:txBody>
      </p:sp>
    </p:spTree>
    <p:extLst>
      <p:ext uri="{BB962C8B-B14F-4D97-AF65-F5344CB8AC3E}">
        <p14:creationId xmlns:p14="http://schemas.microsoft.com/office/powerpoint/2010/main" val="310682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3B641E0-47E7-0744-BB4F-E12EDE488A25}" type="datetime1">
              <a:rPr lang="it-IT" smtClean="0"/>
              <a:t>25/11/2021</a:t>
            </a:fld>
            <a:endParaRPr lang="it-IT"/>
          </a:p>
        </p:txBody>
      </p:sp>
      <p:sp>
        <p:nvSpPr>
          <p:cNvPr id="8" name="Segnaposto piè di pagina 7"/>
          <p:cNvSpPr>
            <a:spLocks noGrp="1"/>
          </p:cNvSpPr>
          <p:nvPr>
            <p:ph type="ftr" sz="quarter" idx="11"/>
          </p:nvPr>
        </p:nvSpPr>
        <p:spPr/>
        <p:txBody>
          <a:bodyPr/>
          <a:lstStyle/>
          <a:p>
            <a:r>
              <a:rPr lang="it-IT"/>
              <a:t> </a:t>
            </a:r>
          </a:p>
        </p:txBody>
      </p:sp>
      <p:sp>
        <p:nvSpPr>
          <p:cNvPr id="9" name="Segnaposto numero diapositiva 8"/>
          <p:cNvSpPr>
            <a:spLocks noGrp="1"/>
          </p:cNvSpPr>
          <p:nvPr>
            <p:ph type="sldNum" sz="quarter" idx="12"/>
          </p:nvPr>
        </p:nvSpPr>
        <p:spPr/>
        <p:txBody>
          <a:bodyPr/>
          <a:lstStyle/>
          <a:p>
            <a:fld id="{89546114-20B8-2B4C-8140-2E31181158B3}" type="slidenum">
              <a:rPr lang="it-IT" smtClean="0"/>
              <a:t>‹N›</a:t>
            </a:fld>
            <a:endParaRPr lang="it-IT"/>
          </a:p>
        </p:txBody>
      </p:sp>
    </p:spTree>
    <p:extLst>
      <p:ext uri="{BB962C8B-B14F-4D97-AF65-F5344CB8AC3E}">
        <p14:creationId xmlns:p14="http://schemas.microsoft.com/office/powerpoint/2010/main" val="377826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BC414424-8BAB-8342-997C-857221E0FC51}" type="datetime1">
              <a:rPr lang="it-IT" smtClean="0"/>
              <a:t>25/11/2021</a:t>
            </a:fld>
            <a:endParaRPr lang="it-IT"/>
          </a:p>
        </p:txBody>
      </p:sp>
      <p:sp>
        <p:nvSpPr>
          <p:cNvPr id="4" name="Segnaposto piè di pagina 3"/>
          <p:cNvSpPr>
            <a:spLocks noGrp="1"/>
          </p:cNvSpPr>
          <p:nvPr>
            <p:ph type="ftr" sz="quarter" idx="11"/>
          </p:nvPr>
        </p:nvSpPr>
        <p:spPr/>
        <p:txBody>
          <a:bodyPr/>
          <a:lstStyle/>
          <a:p>
            <a:r>
              <a:rPr lang="it-IT"/>
              <a:t> </a:t>
            </a:r>
          </a:p>
        </p:txBody>
      </p:sp>
      <p:sp>
        <p:nvSpPr>
          <p:cNvPr id="5" name="Segnaposto numero diapositiva 4"/>
          <p:cNvSpPr>
            <a:spLocks noGrp="1"/>
          </p:cNvSpPr>
          <p:nvPr>
            <p:ph type="sldNum" sz="quarter" idx="12"/>
          </p:nvPr>
        </p:nvSpPr>
        <p:spPr/>
        <p:txBody>
          <a:bodyPr/>
          <a:lstStyle/>
          <a:p>
            <a:fld id="{89546114-20B8-2B4C-8140-2E31181158B3}" type="slidenum">
              <a:rPr lang="it-IT" smtClean="0"/>
              <a:t>‹N›</a:t>
            </a:fld>
            <a:endParaRPr lang="it-IT"/>
          </a:p>
        </p:txBody>
      </p:sp>
    </p:spTree>
    <p:extLst>
      <p:ext uri="{BB962C8B-B14F-4D97-AF65-F5344CB8AC3E}">
        <p14:creationId xmlns:p14="http://schemas.microsoft.com/office/powerpoint/2010/main" val="331560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824C011-B16D-414E-9D35-E5E2B55E2945}" type="datetime1">
              <a:rPr lang="it-IT" smtClean="0"/>
              <a:t>25/11/2021</a:t>
            </a:fld>
            <a:endParaRPr lang="it-IT"/>
          </a:p>
        </p:txBody>
      </p:sp>
      <p:sp>
        <p:nvSpPr>
          <p:cNvPr id="3" name="Segnaposto piè di pagina 2"/>
          <p:cNvSpPr>
            <a:spLocks noGrp="1"/>
          </p:cNvSpPr>
          <p:nvPr>
            <p:ph type="ftr" sz="quarter" idx="11"/>
          </p:nvPr>
        </p:nvSpPr>
        <p:spPr/>
        <p:txBody>
          <a:bodyPr/>
          <a:lstStyle/>
          <a:p>
            <a:r>
              <a:rPr lang="it-IT"/>
              <a:t> </a:t>
            </a:r>
          </a:p>
        </p:txBody>
      </p:sp>
      <p:sp>
        <p:nvSpPr>
          <p:cNvPr id="4" name="Segnaposto numero diapositiva 3"/>
          <p:cNvSpPr>
            <a:spLocks noGrp="1"/>
          </p:cNvSpPr>
          <p:nvPr>
            <p:ph type="sldNum" sz="quarter" idx="12"/>
          </p:nvPr>
        </p:nvSpPr>
        <p:spPr/>
        <p:txBody>
          <a:bodyPr/>
          <a:lstStyle/>
          <a:p>
            <a:fld id="{89546114-20B8-2B4C-8140-2E31181158B3}" type="slidenum">
              <a:rPr lang="it-IT" smtClean="0"/>
              <a:t>‹N›</a:t>
            </a:fld>
            <a:endParaRPr lang="it-IT"/>
          </a:p>
        </p:txBody>
      </p:sp>
    </p:spTree>
    <p:extLst>
      <p:ext uri="{BB962C8B-B14F-4D97-AF65-F5344CB8AC3E}">
        <p14:creationId xmlns:p14="http://schemas.microsoft.com/office/powerpoint/2010/main" val="337298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74DD1B1-AE79-7D4E-8A06-C02105A6A75F}" type="datetime1">
              <a:rPr lang="it-IT" smtClean="0"/>
              <a:t>25/11/2021</a:t>
            </a:fld>
            <a:endParaRPr lang="it-IT"/>
          </a:p>
        </p:txBody>
      </p:sp>
      <p:sp>
        <p:nvSpPr>
          <p:cNvPr id="6" name="Segnaposto piè di pagina 5"/>
          <p:cNvSpPr>
            <a:spLocks noGrp="1"/>
          </p:cNvSpPr>
          <p:nvPr>
            <p:ph type="ftr" sz="quarter" idx="11"/>
          </p:nvPr>
        </p:nvSpPr>
        <p:spPr/>
        <p:txBody>
          <a:bodyPr/>
          <a:lstStyle/>
          <a:p>
            <a:r>
              <a:rPr lang="it-IT"/>
              <a:t> </a:t>
            </a:r>
          </a:p>
        </p:txBody>
      </p:sp>
      <p:sp>
        <p:nvSpPr>
          <p:cNvPr id="7" name="Segnaposto numero diapositiva 6"/>
          <p:cNvSpPr>
            <a:spLocks noGrp="1"/>
          </p:cNvSpPr>
          <p:nvPr>
            <p:ph type="sldNum" sz="quarter" idx="12"/>
          </p:nvPr>
        </p:nvSpPr>
        <p:spPr/>
        <p:txBody>
          <a:bodyPr/>
          <a:lstStyle/>
          <a:p>
            <a:fld id="{89546114-20B8-2B4C-8140-2E31181158B3}" type="slidenum">
              <a:rPr lang="it-IT" smtClean="0"/>
              <a:t>‹N›</a:t>
            </a:fld>
            <a:endParaRPr lang="it-IT"/>
          </a:p>
        </p:txBody>
      </p:sp>
    </p:spTree>
    <p:extLst>
      <p:ext uri="{BB962C8B-B14F-4D97-AF65-F5344CB8AC3E}">
        <p14:creationId xmlns:p14="http://schemas.microsoft.com/office/powerpoint/2010/main" val="108374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AC2FA7A9-1F66-F041-962F-8A3907D1058B}" type="datetime1">
              <a:rPr lang="it-IT" smtClean="0"/>
              <a:t>25/11/2021</a:t>
            </a:fld>
            <a:endParaRPr lang="it-IT"/>
          </a:p>
        </p:txBody>
      </p:sp>
      <p:sp>
        <p:nvSpPr>
          <p:cNvPr id="6" name="Segnaposto piè di pagina 5"/>
          <p:cNvSpPr>
            <a:spLocks noGrp="1"/>
          </p:cNvSpPr>
          <p:nvPr>
            <p:ph type="ftr" sz="quarter" idx="11"/>
          </p:nvPr>
        </p:nvSpPr>
        <p:spPr/>
        <p:txBody>
          <a:bodyPr/>
          <a:lstStyle/>
          <a:p>
            <a:r>
              <a:rPr lang="it-IT"/>
              <a:t> </a:t>
            </a:r>
          </a:p>
        </p:txBody>
      </p:sp>
      <p:sp>
        <p:nvSpPr>
          <p:cNvPr id="7" name="Segnaposto numero diapositiva 6"/>
          <p:cNvSpPr>
            <a:spLocks noGrp="1"/>
          </p:cNvSpPr>
          <p:nvPr>
            <p:ph type="sldNum" sz="quarter" idx="12"/>
          </p:nvPr>
        </p:nvSpPr>
        <p:spPr/>
        <p:txBody>
          <a:bodyPr/>
          <a:lstStyle/>
          <a:p>
            <a:fld id="{89546114-20B8-2B4C-8140-2E31181158B3}" type="slidenum">
              <a:rPr lang="it-IT" smtClean="0"/>
              <a:t>‹N›</a:t>
            </a:fld>
            <a:endParaRPr lang="it-IT"/>
          </a:p>
        </p:txBody>
      </p:sp>
    </p:spTree>
    <p:extLst>
      <p:ext uri="{BB962C8B-B14F-4D97-AF65-F5344CB8AC3E}">
        <p14:creationId xmlns:p14="http://schemas.microsoft.com/office/powerpoint/2010/main" val="407662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9D134-B49D-3348-B85D-3A94CEE980EE}" type="datetime1">
              <a:rPr lang="it-IT" smtClean="0"/>
              <a:t>25/11/2021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 </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46114-20B8-2B4C-8140-2E31181158B3}" type="slidenum">
              <a:rPr lang="it-IT" smtClean="0"/>
              <a:t>‹N›</a:t>
            </a:fld>
            <a:endParaRPr lang="it-IT"/>
          </a:p>
        </p:txBody>
      </p:sp>
    </p:spTree>
    <p:extLst>
      <p:ext uri="{BB962C8B-B14F-4D97-AF65-F5344CB8AC3E}">
        <p14:creationId xmlns:p14="http://schemas.microsoft.com/office/powerpoint/2010/main" val="2118848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2" name="Rettangolo 11"/>
          <p:cNvSpPr/>
          <p:nvPr/>
        </p:nvSpPr>
        <p:spPr>
          <a:xfrm>
            <a:off x="558375" y="2310077"/>
            <a:ext cx="8007752" cy="3085460"/>
          </a:xfrm>
          <a:prstGeom prst="rect">
            <a:avLst/>
          </a:prstGeom>
        </p:spPr>
        <p:txBody>
          <a:bodyPr wrap="square">
            <a:spAutoFit/>
          </a:bodyPr>
          <a:lstStyle/>
          <a:p>
            <a:pPr algn="ctr"/>
            <a:endParaRPr lang="it-IT" b="1" dirty="0">
              <a:cs typeface="Candara"/>
            </a:endParaRPr>
          </a:p>
          <a:p>
            <a:pPr algn="ctr"/>
            <a:r>
              <a:rPr lang="it-IT" b="1" dirty="0">
                <a:cs typeface="Candara"/>
              </a:rPr>
              <a:t>Stress Lavoro Correlato nel Terziario</a:t>
            </a:r>
          </a:p>
          <a:p>
            <a:pPr algn="ctr"/>
            <a:endParaRPr lang="it-IT" b="1" dirty="0">
              <a:cs typeface="Candara"/>
            </a:endParaRPr>
          </a:p>
          <a:p>
            <a:pPr algn="ctr"/>
            <a:r>
              <a:rPr lang="it-IT" b="1" dirty="0">
                <a:cs typeface="Candara"/>
              </a:rPr>
              <a:t>Uno sguardo sulla ricerca</a:t>
            </a:r>
          </a:p>
          <a:p>
            <a:pPr algn="ctr"/>
            <a:endParaRPr lang="it-IT" b="1" dirty="0">
              <a:cs typeface="Candara"/>
            </a:endParaRPr>
          </a:p>
          <a:p>
            <a:pPr algn="ctr"/>
            <a:r>
              <a:rPr lang="it-IT" b="1" dirty="0">
                <a:cs typeface="Candara"/>
              </a:rPr>
              <a:t>Roberto Vegnuti</a:t>
            </a:r>
          </a:p>
          <a:p>
            <a:pPr algn="ctr"/>
            <a:r>
              <a:rPr lang="it-IT" sz="1400" b="1" dirty="0">
                <a:cs typeface="Candara"/>
              </a:rPr>
              <a:t>Project manager ed esperto di analisi e ricerca sul mercato del lavoro e sviluppo delle competenze</a:t>
            </a:r>
          </a:p>
          <a:p>
            <a:pPr algn="ctr"/>
            <a:r>
              <a:rPr lang="it-IT" sz="1400" b="1" dirty="0">
                <a:cs typeface="Candara"/>
              </a:rPr>
              <a:t>Componente del Comitato Scientifico</a:t>
            </a:r>
          </a:p>
          <a:p>
            <a:endParaRPr lang="it-IT" b="1" dirty="0">
              <a:cs typeface="Candara"/>
            </a:endParaRPr>
          </a:p>
          <a:p>
            <a:pPr algn="ctr"/>
            <a:r>
              <a:rPr lang="it-IT" sz="1200" dirty="0">
                <a:cs typeface="Candara"/>
              </a:rPr>
              <a:t/>
            </a:r>
            <a:br>
              <a:rPr lang="it-IT" sz="1200" dirty="0">
                <a:cs typeface="Candara"/>
              </a:rPr>
            </a:br>
            <a:endParaRPr lang="it-IT" dirty="0">
              <a:cs typeface="Candara"/>
            </a:endParaRPr>
          </a:p>
          <a:p>
            <a:pPr algn="ctr">
              <a:buNone/>
            </a:pPr>
            <a:r>
              <a:rPr lang="it-IT" sz="1050" dirty="0">
                <a:cs typeface="Candara"/>
              </a:rPr>
              <a:t>Genova, 30 novembre 2021</a:t>
            </a:r>
          </a:p>
        </p:txBody>
      </p:sp>
      <p:sp>
        <p:nvSpPr>
          <p:cNvPr id="3" name="Segnaposto piè di pagina 2"/>
          <p:cNvSpPr>
            <a:spLocks noGrp="1"/>
          </p:cNvSpPr>
          <p:nvPr>
            <p:ph type="ftr" sz="quarter" idx="11"/>
          </p:nvPr>
        </p:nvSpPr>
        <p:spPr>
          <a:xfrm>
            <a:off x="2781300" y="6356350"/>
            <a:ext cx="3529694" cy="365125"/>
          </a:xfrm>
        </p:spPr>
        <p:txBody>
          <a:bodyPr/>
          <a:lstStyle/>
          <a:p>
            <a:r>
              <a:rPr lang="it-IT" sz="900" b="1" i="1" dirty="0"/>
              <a:t> </a:t>
            </a:r>
            <a:endParaRPr lang="it-IT" sz="900" b="1" dirty="0"/>
          </a:p>
        </p:txBody>
      </p:sp>
      <p:pic>
        <p:nvPicPr>
          <p:cNvPr id="17" name="Immagine 16"/>
          <p:cNvPicPr>
            <a:picLocks noChangeAspect="1"/>
          </p:cNvPicPr>
          <p:nvPr/>
        </p:nvPicPr>
        <p:blipFill>
          <a:blip r:embed="rId3"/>
          <a:stretch>
            <a:fillRect/>
          </a:stretch>
        </p:blipFill>
        <p:spPr>
          <a:xfrm>
            <a:off x="3446127" y="843457"/>
            <a:ext cx="2232248" cy="634628"/>
          </a:xfrm>
          <a:prstGeom prst="rect">
            <a:avLst/>
          </a:prstGeom>
        </p:spPr>
      </p:pic>
      <p:sp>
        <p:nvSpPr>
          <p:cNvPr id="5" name="Segnaposto numero diapositiva 4">
            <a:extLst>
              <a:ext uri="{FF2B5EF4-FFF2-40B4-BE49-F238E27FC236}">
                <a16:creationId xmlns:a16="http://schemas.microsoft.com/office/drawing/2014/main" xmlns="" id="{7031636E-6BD8-9948-8EC8-858D938184BB}"/>
              </a:ext>
            </a:extLst>
          </p:cNvPr>
          <p:cNvSpPr>
            <a:spLocks noGrp="1"/>
          </p:cNvSpPr>
          <p:nvPr>
            <p:ph type="sldNum" sz="quarter" idx="12"/>
          </p:nvPr>
        </p:nvSpPr>
        <p:spPr/>
        <p:txBody>
          <a:bodyPr/>
          <a:lstStyle/>
          <a:p>
            <a:fld id="{89546114-20B8-2B4C-8140-2E31181158B3}" type="slidenum">
              <a:rPr lang="it-IT" smtClean="0"/>
              <a:t>1</a:t>
            </a:fld>
            <a:endParaRPr lang="it-IT"/>
          </a:p>
        </p:txBody>
      </p:sp>
    </p:spTree>
    <p:extLst>
      <p:ext uri="{BB962C8B-B14F-4D97-AF65-F5344CB8AC3E}">
        <p14:creationId xmlns:p14="http://schemas.microsoft.com/office/powerpoint/2010/main" val="3564482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Segnaposto piè di pagina 1">
            <a:extLst>
              <a:ext uri="{FF2B5EF4-FFF2-40B4-BE49-F238E27FC236}">
                <a16:creationId xmlns:a16="http://schemas.microsoft.com/office/drawing/2014/main" xmlns="" id="{D7FF8283-E1A8-9B45-BC5F-0C046AEE28A5}"/>
              </a:ext>
            </a:extLst>
          </p:cNvPr>
          <p:cNvSpPr>
            <a:spLocks noGrp="1"/>
          </p:cNvSpPr>
          <p:nvPr>
            <p:ph type="ftr" sz="quarter" idx="11"/>
          </p:nvPr>
        </p:nvSpPr>
        <p:spPr/>
        <p:txBody>
          <a:bodyPr/>
          <a:lstStyle/>
          <a:p>
            <a:r>
              <a:rPr lang="it-IT" sz="900" i="1">
                <a:solidFill>
                  <a:srgbClr val="000000"/>
                </a:solidFill>
                <a:cs typeface="Candara"/>
              </a:rPr>
              <a:t> </a:t>
            </a:r>
            <a:endParaRPr lang="it-IT" sz="900" i="1" dirty="0">
              <a:solidFill>
                <a:srgbClr val="000000"/>
              </a:solidFill>
            </a:endParaRPr>
          </a:p>
        </p:txBody>
      </p:sp>
      <p:sp>
        <p:nvSpPr>
          <p:cNvPr id="3" name="Segnaposto numero diapositiva 2"/>
          <p:cNvSpPr>
            <a:spLocks noGrp="1"/>
          </p:cNvSpPr>
          <p:nvPr>
            <p:ph type="sldNum" sz="quarter" idx="12"/>
          </p:nvPr>
        </p:nvSpPr>
        <p:spPr/>
        <p:txBody>
          <a:bodyPr/>
          <a:lstStyle/>
          <a:p>
            <a:fld id="{89546114-20B8-2B4C-8140-2E31181158B3}" type="slidenum">
              <a:rPr lang="it-IT" smtClean="0"/>
              <a:t>10</a:t>
            </a:fld>
            <a:endParaRPr lang="it-IT" dirty="0"/>
          </a:p>
        </p:txBody>
      </p:sp>
      <p:pic>
        <p:nvPicPr>
          <p:cNvPr id="11" name="Immagine 10">
            <a:extLst>
              <a:ext uri="{FF2B5EF4-FFF2-40B4-BE49-F238E27FC236}">
                <a16:creationId xmlns:a16="http://schemas.microsoft.com/office/drawing/2014/main" xmlns="" id="{1682E449-5F88-0048-956A-1DA6D29F9210}"/>
              </a:ext>
            </a:extLst>
          </p:cNvPr>
          <p:cNvPicPr>
            <a:picLocks noChangeAspect="1"/>
          </p:cNvPicPr>
          <p:nvPr/>
        </p:nvPicPr>
        <p:blipFill>
          <a:blip r:embed="rId2"/>
          <a:stretch>
            <a:fillRect/>
          </a:stretch>
        </p:blipFill>
        <p:spPr>
          <a:xfrm>
            <a:off x="3455876" y="136525"/>
            <a:ext cx="2232248" cy="634628"/>
          </a:xfrm>
          <a:prstGeom prst="rect">
            <a:avLst/>
          </a:prstGeom>
        </p:spPr>
      </p:pic>
      <p:graphicFrame>
        <p:nvGraphicFramePr>
          <p:cNvPr id="6" name="Grafico 5">
            <a:extLst>
              <a:ext uri="{FF2B5EF4-FFF2-40B4-BE49-F238E27FC236}">
                <a16:creationId xmlns:a16="http://schemas.microsoft.com/office/drawing/2014/main" xmlns="" id="{995C6689-48FB-45D2-A55A-F2FD3EFCDE2B}"/>
              </a:ext>
            </a:extLst>
          </p:cNvPr>
          <p:cNvGraphicFramePr>
            <a:graphicFrameLocks/>
          </p:cNvGraphicFramePr>
          <p:nvPr>
            <p:extLst>
              <p:ext uri="{D42A27DB-BD31-4B8C-83A1-F6EECF244321}">
                <p14:modId xmlns:p14="http://schemas.microsoft.com/office/powerpoint/2010/main" val="430161031"/>
              </p:ext>
            </p:extLst>
          </p:nvPr>
        </p:nvGraphicFramePr>
        <p:xfrm>
          <a:off x="174625" y="926728"/>
          <a:ext cx="4714875" cy="5274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co 8">
            <a:extLst>
              <a:ext uri="{FF2B5EF4-FFF2-40B4-BE49-F238E27FC236}">
                <a16:creationId xmlns:a16="http://schemas.microsoft.com/office/drawing/2014/main" xmlns="" id="{4D01E79C-A818-4F42-9272-07539F89230F}"/>
              </a:ext>
            </a:extLst>
          </p:cNvPr>
          <p:cNvGraphicFramePr>
            <a:graphicFrameLocks/>
          </p:cNvGraphicFramePr>
          <p:nvPr>
            <p:extLst>
              <p:ext uri="{D42A27DB-BD31-4B8C-83A1-F6EECF244321}">
                <p14:modId xmlns:p14="http://schemas.microsoft.com/office/powerpoint/2010/main" val="3835901881"/>
              </p:ext>
            </p:extLst>
          </p:nvPr>
        </p:nvGraphicFramePr>
        <p:xfrm>
          <a:off x="4714875" y="926728"/>
          <a:ext cx="4137025" cy="5080372"/>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Connettore 1 9">
            <a:extLst>
              <a:ext uri="{FF2B5EF4-FFF2-40B4-BE49-F238E27FC236}">
                <a16:creationId xmlns:a16="http://schemas.microsoft.com/office/drawing/2014/main" xmlns="" id="{73E93993-39C9-F547-AF7B-658BCF0E0B97}"/>
              </a:ext>
            </a:extLst>
          </p:cNvPr>
          <p:cNvCxnSpPr>
            <a:cxnSpLocks/>
          </p:cNvCxnSpPr>
          <p:nvPr/>
        </p:nvCxnSpPr>
        <p:spPr>
          <a:xfrm>
            <a:off x="1841500" y="3340100"/>
            <a:ext cx="161437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CasellaDiTesto 11">
            <a:extLst>
              <a:ext uri="{FF2B5EF4-FFF2-40B4-BE49-F238E27FC236}">
                <a16:creationId xmlns:a16="http://schemas.microsoft.com/office/drawing/2014/main" xmlns="" id="{1A8FDAB9-A832-0342-86FC-92C51DC5F9FC}"/>
              </a:ext>
            </a:extLst>
          </p:cNvPr>
          <p:cNvSpPr txBox="1"/>
          <p:nvPr/>
        </p:nvSpPr>
        <p:spPr>
          <a:xfrm>
            <a:off x="2648688" y="3063101"/>
            <a:ext cx="609600" cy="276999"/>
          </a:xfrm>
          <a:prstGeom prst="rect">
            <a:avLst/>
          </a:prstGeom>
          <a:noFill/>
        </p:spPr>
        <p:txBody>
          <a:bodyPr wrap="square" rtlCol="0">
            <a:spAutoFit/>
          </a:bodyPr>
          <a:lstStyle/>
          <a:p>
            <a:r>
              <a:rPr lang="it-IT" sz="1200" b="1" dirty="0">
                <a:solidFill>
                  <a:srgbClr val="FF0000"/>
                </a:solidFill>
              </a:rPr>
              <a:t>33,4%</a:t>
            </a:r>
          </a:p>
        </p:txBody>
      </p:sp>
      <p:cxnSp>
        <p:nvCxnSpPr>
          <p:cNvPr id="13" name="Connettore 1 12">
            <a:extLst>
              <a:ext uri="{FF2B5EF4-FFF2-40B4-BE49-F238E27FC236}">
                <a16:creationId xmlns:a16="http://schemas.microsoft.com/office/drawing/2014/main" xmlns="" id="{450C3835-2447-FA42-821B-FE84B0BB6BE0}"/>
              </a:ext>
            </a:extLst>
          </p:cNvPr>
          <p:cNvCxnSpPr>
            <a:cxnSpLocks/>
          </p:cNvCxnSpPr>
          <p:nvPr/>
        </p:nvCxnSpPr>
        <p:spPr>
          <a:xfrm>
            <a:off x="6108700" y="3228200"/>
            <a:ext cx="161437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CasellaDiTesto 13">
            <a:extLst>
              <a:ext uri="{FF2B5EF4-FFF2-40B4-BE49-F238E27FC236}">
                <a16:creationId xmlns:a16="http://schemas.microsoft.com/office/drawing/2014/main" xmlns="" id="{CFADFE68-22A5-8B49-867A-19DEE9BA9DE1}"/>
              </a:ext>
            </a:extLst>
          </p:cNvPr>
          <p:cNvSpPr txBox="1"/>
          <p:nvPr/>
        </p:nvSpPr>
        <p:spPr>
          <a:xfrm>
            <a:off x="7186501" y="2951201"/>
            <a:ext cx="609600" cy="276999"/>
          </a:xfrm>
          <a:prstGeom prst="rect">
            <a:avLst/>
          </a:prstGeom>
          <a:noFill/>
        </p:spPr>
        <p:txBody>
          <a:bodyPr wrap="square" rtlCol="0">
            <a:spAutoFit/>
          </a:bodyPr>
          <a:lstStyle/>
          <a:p>
            <a:r>
              <a:rPr lang="it-IT" sz="1200" b="1" dirty="0">
                <a:solidFill>
                  <a:srgbClr val="FF0000"/>
                </a:solidFill>
              </a:rPr>
              <a:t>58,2%</a:t>
            </a:r>
          </a:p>
        </p:txBody>
      </p:sp>
      <p:cxnSp>
        <p:nvCxnSpPr>
          <p:cNvPr id="15" name="Connettore 2 14">
            <a:extLst>
              <a:ext uri="{FF2B5EF4-FFF2-40B4-BE49-F238E27FC236}">
                <a16:creationId xmlns:a16="http://schemas.microsoft.com/office/drawing/2014/main" xmlns="" id="{7097C948-9C5D-3D46-B451-4DEF0C307831}"/>
              </a:ext>
            </a:extLst>
          </p:cNvPr>
          <p:cNvCxnSpPr>
            <a:cxnSpLocks/>
          </p:cNvCxnSpPr>
          <p:nvPr/>
        </p:nvCxnSpPr>
        <p:spPr>
          <a:xfrm flipV="1">
            <a:off x="3455876" y="1917700"/>
            <a:ext cx="0" cy="142240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nettore 2 15">
            <a:extLst>
              <a:ext uri="{FF2B5EF4-FFF2-40B4-BE49-F238E27FC236}">
                <a16:creationId xmlns:a16="http://schemas.microsoft.com/office/drawing/2014/main" xmlns="" id="{F3368FB4-BE73-5F4D-8944-01488DBD960E}"/>
              </a:ext>
            </a:extLst>
          </p:cNvPr>
          <p:cNvCxnSpPr>
            <a:cxnSpLocks/>
          </p:cNvCxnSpPr>
          <p:nvPr/>
        </p:nvCxnSpPr>
        <p:spPr>
          <a:xfrm flipV="1">
            <a:off x="7723076" y="1828800"/>
            <a:ext cx="0" cy="139940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481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Segnaposto piè di pagina 1">
            <a:extLst>
              <a:ext uri="{FF2B5EF4-FFF2-40B4-BE49-F238E27FC236}">
                <a16:creationId xmlns:a16="http://schemas.microsoft.com/office/drawing/2014/main" xmlns="" id="{D7FF8283-E1A8-9B45-BC5F-0C046AEE28A5}"/>
              </a:ext>
            </a:extLst>
          </p:cNvPr>
          <p:cNvSpPr>
            <a:spLocks noGrp="1"/>
          </p:cNvSpPr>
          <p:nvPr>
            <p:ph type="ftr" sz="quarter" idx="11"/>
          </p:nvPr>
        </p:nvSpPr>
        <p:spPr/>
        <p:txBody>
          <a:bodyPr/>
          <a:lstStyle/>
          <a:p>
            <a:r>
              <a:rPr lang="it-IT" sz="900" i="1">
                <a:solidFill>
                  <a:srgbClr val="000000"/>
                </a:solidFill>
                <a:cs typeface="Candara"/>
              </a:rPr>
              <a:t> </a:t>
            </a:r>
            <a:endParaRPr lang="it-IT" sz="900" i="1" dirty="0">
              <a:solidFill>
                <a:srgbClr val="000000"/>
              </a:solidFill>
            </a:endParaRPr>
          </a:p>
        </p:txBody>
      </p:sp>
      <p:sp>
        <p:nvSpPr>
          <p:cNvPr id="3" name="Segnaposto numero diapositiva 2"/>
          <p:cNvSpPr>
            <a:spLocks noGrp="1"/>
          </p:cNvSpPr>
          <p:nvPr>
            <p:ph type="sldNum" sz="quarter" idx="12"/>
          </p:nvPr>
        </p:nvSpPr>
        <p:spPr/>
        <p:txBody>
          <a:bodyPr/>
          <a:lstStyle/>
          <a:p>
            <a:fld id="{89546114-20B8-2B4C-8140-2E31181158B3}" type="slidenum">
              <a:rPr lang="it-IT" smtClean="0"/>
              <a:t>11</a:t>
            </a:fld>
            <a:endParaRPr lang="it-IT" dirty="0"/>
          </a:p>
        </p:txBody>
      </p:sp>
      <p:pic>
        <p:nvPicPr>
          <p:cNvPr id="11" name="Immagine 10">
            <a:extLst>
              <a:ext uri="{FF2B5EF4-FFF2-40B4-BE49-F238E27FC236}">
                <a16:creationId xmlns:a16="http://schemas.microsoft.com/office/drawing/2014/main" xmlns="" id="{1682E449-5F88-0048-956A-1DA6D29F9210}"/>
              </a:ext>
            </a:extLst>
          </p:cNvPr>
          <p:cNvPicPr>
            <a:picLocks noChangeAspect="1"/>
          </p:cNvPicPr>
          <p:nvPr/>
        </p:nvPicPr>
        <p:blipFill>
          <a:blip r:embed="rId2"/>
          <a:stretch>
            <a:fillRect/>
          </a:stretch>
        </p:blipFill>
        <p:spPr>
          <a:xfrm>
            <a:off x="3455876" y="136525"/>
            <a:ext cx="2232248" cy="634628"/>
          </a:xfrm>
          <a:prstGeom prst="rect">
            <a:avLst/>
          </a:prstGeom>
        </p:spPr>
      </p:pic>
      <p:graphicFrame>
        <p:nvGraphicFramePr>
          <p:cNvPr id="6" name="Grafico 5">
            <a:extLst>
              <a:ext uri="{FF2B5EF4-FFF2-40B4-BE49-F238E27FC236}">
                <a16:creationId xmlns:a16="http://schemas.microsoft.com/office/drawing/2014/main" xmlns="" id="{4B1B890D-6417-4943-B77A-78205C547E48}"/>
              </a:ext>
            </a:extLst>
          </p:cNvPr>
          <p:cNvGraphicFramePr>
            <a:graphicFrameLocks/>
          </p:cNvGraphicFramePr>
          <p:nvPr>
            <p:extLst>
              <p:ext uri="{D42A27DB-BD31-4B8C-83A1-F6EECF244321}">
                <p14:modId xmlns:p14="http://schemas.microsoft.com/office/powerpoint/2010/main" val="3744599438"/>
              </p:ext>
            </p:extLst>
          </p:nvPr>
        </p:nvGraphicFramePr>
        <p:xfrm>
          <a:off x="1079500" y="1095375"/>
          <a:ext cx="7467600" cy="474662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Connettore 1 9">
            <a:extLst>
              <a:ext uri="{FF2B5EF4-FFF2-40B4-BE49-F238E27FC236}">
                <a16:creationId xmlns:a16="http://schemas.microsoft.com/office/drawing/2014/main" xmlns="" id="{DA18B7C8-56A3-BC46-8F9D-B64C1A519CC3}"/>
              </a:ext>
            </a:extLst>
          </p:cNvPr>
          <p:cNvCxnSpPr>
            <a:cxnSpLocks/>
          </p:cNvCxnSpPr>
          <p:nvPr/>
        </p:nvCxnSpPr>
        <p:spPr>
          <a:xfrm>
            <a:off x="5410198" y="3456801"/>
            <a:ext cx="17335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Connettore 2 11">
            <a:extLst>
              <a:ext uri="{FF2B5EF4-FFF2-40B4-BE49-F238E27FC236}">
                <a16:creationId xmlns:a16="http://schemas.microsoft.com/office/drawing/2014/main" xmlns="" id="{322E6CEC-C4CC-0C40-8B80-95B8A50DE129}"/>
              </a:ext>
            </a:extLst>
          </p:cNvPr>
          <p:cNvCxnSpPr>
            <a:cxnSpLocks/>
          </p:cNvCxnSpPr>
          <p:nvPr/>
        </p:nvCxnSpPr>
        <p:spPr>
          <a:xfrm flipV="1">
            <a:off x="7143748" y="2451100"/>
            <a:ext cx="0" cy="1005702"/>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xmlns="" id="{05084154-73E0-CB4A-B5DC-1FDA3560E7AB}"/>
              </a:ext>
            </a:extLst>
          </p:cNvPr>
          <p:cNvSpPr txBox="1"/>
          <p:nvPr/>
        </p:nvSpPr>
        <p:spPr>
          <a:xfrm>
            <a:off x="6534148" y="2538452"/>
            <a:ext cx="609600" cy="276999"/>
          </a:xfrm>
          <a:prstGeom prst="rect">
            <a:avLst/>
          </a:prstGeom>
          <a:noFill/>
        </p:spPr>
        <p:txBody>
          <a:bodyPr wrap="square" rtlCol="0">
            <a:spAutoFit/>
          </a:bodyPr>
          <a:lstStyle/>
          <a:p>
            <a:r>
              <a:rPr lang="it-IT" sz="1200" b="1" dirty="0">
                <a:solidFill>
                  <a:srgbClr val="FF0000"/>
                </a:solidFill>
              </a:rPr>
              <a:t>34,4%</a:t>
            </a:r>
          </a:p>
        </p:txBody>
      </p:sp>
    </p:spTree>
    <p:extLst>
      <p:ext uri="{BB962C8B-B14F-4D97-AF65-F5344CB8AC3E}">
        <p14:creationId xmlns:p14="http://schemas.microsoft.com/office/powerpoint/2010/main" val="371847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Segnaposto piè di pagina 1">
            <a:extLst>
              <a:ext uri="{FF2B5EF4-FFF2-40B4-BE49-F238E27FC236}">
                <a16:creationId xmlns:a16="http://schemas.microsoft.com/office/drawing/2014/main" xmlns="" id="{D7FF8283-E1A8-9B45-BC5F-0C046AEE28A5}"/>
              </a:ext>
            </a:extLst>
          </p:cNvPr>
          <p:cNvSpPr>
            <a:spLocks noGrp="1"/>
          </p:cNvSpPr>
          <p:nvPr>
            <p:ph type="ftr" sz="quarter" idx="11"/>
          </p:nvPr>
        </p:nvSpPr>
        <p:spPr/>
        <p:txBody>
          <a:bodyPr/>
          <a:lstStyle/>
          <a:p>
            <a:r>
              <a:rPr lang="it-IT" sz="900" i="1">
                <a:solidFill>
                  <a:srgbClr val="000000"/>
                </a:solidFill>
                <a:cs typeface="Candara"/>
              </a:rPr>
              <a:t> </a:t>
            </a:r>
            <a:endParaRPr lang="it-IT" sz="900" i="1" dirty="0">
              <a:solidFill>
                <a:srgbClr val="000000"/>
              </a:solidFill>
            </a:endParaRPr>
          </a:p>
        </p:txBody>
      </p:sp>
      <p:sp>
        <p:nvSpPr>
          <p:cNvPr id="3" name="Segnaposto numero diapositiva 2"/>
          <p:cNvSpPr>
            <a:spLocks noGrp="1"/>
          </p:cNvSpPr>
          <p:nvPr>
            <p:ph type="sldNum" sz="quarter" idx="12"/>
          </p:nvPr>
        </p:nvSpPr>
        <p:spPr/>
        <p:txBody>
          <a:bodyPr/>
          <a:lstStyle/>
          <a:p>
            <a:fld id="{89546114-20B8-2B4C-8140-2E31181158B3}" type="slidenum">
              <a:rPr lang="it-IT" smtClean="0"/>
              <a:t>12</a:t>
            </a:fld>
            <a:endParaRPr lang="it-IT" dirty="0"/>
          </a:p>
        </p:txBody>
      </p:sp>
      <p:pic>
        <p:nvPicPr>
          <p:cNvPr id="11" name="Immagine 10">
            <a:extLst>
              <a:ext uri="{FF2B5EF4-FFF2-40B4-BE49-F238E27FC236}">
                <a16:creationId xmlns:a16="http://schemas.microsoft.com/office/drawing/2014/main" xmlns="" id="{1682E449-5F88-0048-956A-1DA6D29F9210}"/>
              </a:ext>
            </a:extLst>
          </p:cNvPr>
          <p:cNvPicPr>
            <a:picLocks noChangeAspect="1"/>
          </p:cNvPicPr>
          <p:nvPr/>
        </p:nvPicPr>
        <p:blipFill>
          <a:blip r:embed="rId2"/>
          <a:stretch>
            <a:fillRect/>
          </a:stretch>
        </p:blipFill>
        <p:spPr>
          <a:xfrm>
            <a:off x="3455876" y="136525"/>
            <a:ext cx="2232248" cy="634628"/>
          </a:xfrm>
          <a:prstGeom prst="rect">
            <a:avLst/>
          </a:prstGeom>
        </p:spPr>
      </p:pic>
      <p:graphicFrame>
        <p:nvGraphicFramePr>
          <p:cNvPr id="5" name="Grafico 4">
            <a:extLst>
              <a:ext uri="{FF2B5EF4-FFF2-40B4-BE49-F238E27FC236}">
                <a16:creationId xmlns:a16="http://schemas.microsoft.com/office/drawing/2014/main" xmlns="" id="{BC8718B1-7374-434C-92A8-8445CB44F66A}"/>
              </a:ext>
            </a:extLst>
          </p:cNvPr>
          <p:cNvGraphicFramePr>
            <a:graphicFrameLocks/>
          </p:cNvGraphicFramePr>
          <p:nvPr>
            <p:extLst>
              <p:ext uri="{D42A27DB-BD31-4B8C-83A1-F6EECF244321}">
                <p14:modId xmlns:p14="http://schemas.microsoft.com/office/powerpoint/2010/main" val="1107478167"/>
              </p:ext>
            </p:extLst>
          </p:nvPr>
        </p:nvGraphicFramePr>
        <p:xfrm>
          <a:off x="965200" y="982476"/>
          <a:ext cx="7531100" cy="491032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Connettore 1 7">
            <a:extLst>
              <a:ext uri="{FF2B5EF4-FFF2-40B4-BE49-F238E27FC236}">
                <a16:creationId xmlns:a16="http://schemas.microsoft.com/office/drawing/2014/main" xmlns="" id="{0E9C82D0-A68F-E34D-BEDC-6C90FB5653B8}"/>
              </a:ext>
            </a:extLst>
          </p:cNvPr>
          <p:cNvCxnSpPr>
            <a:cxnSpLocks/>
          </p:cNvCxnSpPr>
          <p:nvPr/>
        </p:nvCxnSpPr>
        <p:spPr>
          <a:xfrm>
            <a:off x="5410198" y="3520301"/>
            <a:ext cx="17335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a:extLst>
              <a:ext uri="{FF2B5EF4-FFF2-40B4-BE49-F238E27FC236}">
                <a16:creationId xmlns:a16="http://schemas.microsoft.com/office/drawing/2014/main" xmlns="" id="{320F84C5-FE47-C845-9950-F57B40C17DF1}"/>
              </a:ext>
            </a:extLst>
          </p:cNvPr>
          <p:cNvSpPr txBox="1"/>
          <p:nvPr/>
        </p:nvSpPr>
        <p:spPr>
          <a:xfrm>
            <a:off x="6534148" y="2367002"/>
            <a:ext cx="609600" cy="276999"/>
          </a:xfrm>
          <a:prstGeom prst="rect">
            <a:avLst/>
          </a:prstGeom>
          <a:noFill/>
        </p:spPr>
        <p:txBody>
          <a:bodyPr wrap="square" rtlCol="0">
            <a:spAutoFit/>
          </a:bodyPr>
          <a:lstStyle/>
          <a:p>
            <a:r>
              <a:rPr lang="it-IT" sz="1200" b="1" dirty="0">
                <a:solidFill>
                  <a:srgbClr val="FF0000"/>
                </a:solidFill>
              </a:rPr>
              <a:t>47,4%</a:t>
            </a:r>
          </a:p>
        </p:txBody>
      </p:sp>
      <p:cxnSp>
        <p:nvCxnSpPr>
          <p:cNvPr id="10" name="Connettore 2 9">
            <a:extLst>
              <a:ext uri="{FF2B5EF4-FFF2-40B4-BE49-F238E27FC236}">
                <a16:creationId xmlns:a16="http://schemas.microsoft.com/office/drawing/2014/main" xmlns="" id="{263F0D7A-E9F9-384E-B23F-2523E4D544C6}"/>
              </a:ext>
            </a:extLst>
          </p:cNvPr>
          <p:cNvCxnSpPr>
            <a:cxnSpLocks/>
          </p:cNvCxnSpPr>
          <p:nvPr/>
        </p:nvCxnSpPr>
        <p:spPr>
          <a:xfrm flipV="1">
            <a:off x="7143748" y="1943100"/>
            <a:ext cx="1" cy="1577201"/>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18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Segnaposto piè di pagina 1">
            <a:extLst>
              <a:ext uri="{FF2B5EF4-FFF2-40B4-BE49-F238E27FC236}">
                <a16:creationId xmlns:a16="http://schemas.microsoft.com/office/drawing/2014/main" xmlns="" id="{D7FF8283-E1A8-9B45-BC5F-0C046AEE28A5}"/>
              </a:ext>
            </a:extLst>
          </p:cNvPr>
          <p:cNvSpPr>
            <a:spLocks noGrp="1"/>
          </p:cNvSpPr>
          <p:nvPr>
            <p:ph type="ftr" sz="quarter" idx="11"/>
          </p:nvPr>
        </p:nvSpPr>
        <p:spPr/>
        <p:txBody>
          <a:bodyPr/>
          <a:lstStyle/>
          <a:p>
            <a:r>
              <a:rPr lang="it-IT" sz="900" i="1">
                <a:solidFill>
                  <a:srgbClr val="000000"/>
                </a:solidFill>
                <a:cs typeface="Candara"/>
              </a:rPr>
              <a:t> </a:t>
            </a:r>
            <a:endParaRPr lang="it-IT" sz="900" i="1" dirty="0">
              <a:solidFill>
                <a:srgbClr val="000000"/>
              </a:solidFill>
            </a:endParaRPr>
          </a:p>
        </p:txBody>
      </p:sp>
      <p:sp>
        <p:nvSpPr>
          <p:cNvPr id="3" name="Segnaposto numero diapositiva 2"/>
          <p:cNvSpPr>
            <a:spLocks noGrp="1"/>
          </p:cNvSpPr>
          <p:nvPr>
            <p:ph type="sldNum" sz="quarter" idx="12"/>
          </p:nvPr>
        </p:nvSpPr>
        <p:spPr/>
        <p:txBody>
          <a:bodyPr/>
          <a:lstStyle/>
          <a:p>
            <a:fld id="{89546114-20B8-2B4C-8140-2E31181158B3}" type="slidenum">
              <a:rPr lang="it-IT" smtClean="0"/>
              <a:t>13</a:t>
            </a:fld>
            <a:endParaRPr lang="it-IT" dirty="0"/>
          </a:p>
        </p:txBody>
      </p:sp>
      <p:pic>
        <p:nvPicPr>
          <p:cNvPr id="11" name="Immagine 10">
            <a:extLst>
              <a:ext uri="{FF2B5EF4-FFF2-40B4-BE49-F238E27FC236}">
                <a16:creationId xmlns:a16="http://schemas.microsoft.com/office/drawing/2014/main" xmlns="" id="{1682E449-5F88-0048-956A-1DA6D29F9210}"/>
              </a:ext>
            </a:extLst>
          </p:cNvPr>
          <p:cNvPicPr>
            <a:picLocks noChangeAspect="1"/>
          </p:cNvPicPr>
          <p:nvPr/>
        </p:nvPicPr>
        <p:blipFill>
          <a:blip r:embed="rId2"/>
          <a:stretch>
            <a:fillRect/>
          </a:stretch>
        </p:blipFill>
        <p:spPr>
          <a:xfrm>
            <a:off x="3455876" y="136525"/>
            <a:ext cx="2232248" cy="634628"/>
          </a:xfrm>
          <a:prstGeom prst="rect">
            <a:avLst/>
          </a:prstGeom>
        </p:spPr>
      </p:pic>
      <p:graphicFrame>
        <p:nvGraphicFramePr>
          <p:cNvPr id="6" name="Grafico 5">
            <a:extLst>
              <a:ext uri="{FF2B5EF4-FFF2-40B4-BE49-F238E27FC236}">
                <a16:creationId xmlns:a16="http://schemas.microsoft.com/office/drawing/2014/main" xmlns="" id="{F40F657D-93FC-4B9E-A3F5-518451BB443F}"/>
              </a:ext>
            </a:extLst>
          </p:cNvPr>
          <p:cNvGraphicFramePr>
            <a:graphicFrameLocks/>
          </p:cNvGraphicFramePr>
          <p:nvPr>
            <p:extLst>
              <p:ext uri="{D42A27DB-BD31-4B8C-83A1-F6EECF244321}">
                <p14:modId xmlns:p14="http://schemas.microsoft.com/office/powerpoint/2010/main" val="2180460971"/>
              </p:ext>
            </p:extLst>
          </p:nvPr>
        </p:nvGraphicFramePr>
        <p:xfrm>
          <a:off x="1231901" y="939800"/>
          <a:ext cx="7048500" cy="49276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Connettore 1 7">
            <a:extLst>
              <a:ext uri="{FF2B5EF4-FFF2-40B4-BE49-F238E27FC236}">
                <a16:creationId xmlns:a16="http://schemas.microsoft.com/office/drawing/2014/main" xmlns="" id="{B005BF17-F0E1-6F49-B708-D17C143498E2}"/>
              </a:ext>
            </a:extLst>
          </p:cNvPr>
          <p:cNvCxnSpPr>
            <a:cxnSpLocks/>
          </p:cNvCxnSpPr>
          <p:nvPr/>
        </p:nvCxnSpPr>
        <p:spPr>
          <a:xfrm>
            <a:off x="4819650" y="3583801"/>
            <a:ext cx="17335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a:extLst>
              <a:ext uri="{FF2B5EF4-FFF2-40B4-BE49-F238E27FC236}">
                <a16:creationId xmlns:a16="http://schemas.microsoft.com/office/drawing/2014/main" xmlns="" id="{0C764F66-2E14-C14B-B4CB-1887D1DD0B8E}"/>
              </a:ext>
            </a:extLst>
          </p:cNvPr>
          <p:cNvSpPr txBox="1"/>
          <p:nvPr/>
        </p:nvSpPr>
        <p:spPr>
          <a:xfrm>
            <a:off x="5686425" y="2656701"/>
            <a:ext cx="609600" cy="276999"/>
          </a:xfrm>
          <a:prstGeom prst="rect">
            <a:avLst/>
          </a:prstGeom>
          <a:noFill/>
        </p:spPr>
        <p:txBody>
          <a:bodyPr wrap="square" rtlCol="0">
            <a:spAutoFit/>
          </a:bodyPr>
          <a:lstStyle/>
          <a:p>
            <a:r>
              <a:rPr lang="it-IT" sz="1200" b="1" dirty="0">
                <a:solidFill>
                  <a:srgbClr val="FF0000"/>
                </a:solidFill>
              </a:rPr>
              <a:t>29,3%</a:t>
            </a:r>
          </a:p>
        </p:txBody>
      </p:sp>
      <p:cxnSp>
        <p:nvCxnSpPr>
          <p:cNvPr id="10" name="Connettore 2 9">
            <a:extLst>
              <a:ext uri="{FF2B5EF4-FFF2-40B4-BE49-F238E27FC236}">
                <a16:creationId xmlns:a16="http://schemas.microsoft.com/office/drawing/2014/main" xmlns="" id="{39598965-720A-6944-862F-98F2296F388D}"/>
              </a:ext>
            </a:extLst>
          </p:cNvPr>
          <p:cNvCxnSpPr>
            <a:cxnSpLocks/>
          </p:cNvCxnSpPr>
          <p:nvPr/>
        </p:nvCxnSpPr>
        <p:spPr>
          <a:xfrm flipV="1">
            <a:off x="6553199" y="2006600"/>
            <a:ext cx="1" cy="1577201"/>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99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Segnaposto piè di pagina 1">
            <a:extLst>
              <a:ext uri="{FF2B5EF4-FFF2-40B4-BE49-F238E27FC236}">
                <a16:creationId xmlns:a16="http://schemas.microsoft.com/office/drawing/2014/main" xmlns="" id="{D7FF8283-E1A8-9B45-BC5F-0C046AEE28A5}"/>
              </a:ext>
            </a:extLst>
          </p:cNvPr>
          <p:cNvSpPr>
            <a:spLocks noGrp="1"/>
          </p:cNvSpPr>
          <p:nvPr>
            <p:ph type="ftr" sz="quarter" idx="11"/>
          </p:nvPr>
        </p:nvSpPr>
        <p:spPr/>
        <p:txBody>
          <a:bodyPr/>
          <a:lstStyle/>
          <a:p>
            <a:r>
              <a:rPr lang="it-IT" sz="900" i="1">
                <a:solidFill>
                  <a:srgbClr val="000000"/>
                </a:solidFill>
                <a:cs typeface="Candara"/>
              </a:rPr>
              <a:t> </a:t>
            </a:r>
            <a:endParaRPr lang="it-IT" sz="900" i="1" dirty="0">
              <a:solidFill>
                <a:srgbClr val="000000"/>
              </a:solidFill>
            </a:endParaRPr>
          </a:p>
        </p:txBody>
      </p:sp>
      <p:sp>
        <p:nvSpPr>
          <p:cNvPr id="3" name="Segnaposto numero diapositiva 2"/>
          <p:cNvSpPr>
            <a:spLocks noGrp="1"/>
          </p:cNvSpPr>
          <p:nvPr>
            <p:ph type="sldNum" sz="quarter" idx="12"/>
          </p:nvPr>
        </p:nvSpPr>
        <p:spPr/>
        <p:txBody>
          <a:bodyPr/>
          <a:lstStyle/>
          <a:p>
            <a:fld id="{89546114-20B8-2B4C-8140-2E31181158B3}" type="slidenum">
              <a:rPr lang="it-IT" smtClean="0"/>
              <a:t>14</a:t>
            </a:fld>
            <a:endParaRPr lang="it-IT" dirty="0"/>
          </a:p>
        </p:txBody>
      </p:sp>
      <p:pic>
        <p:nvPicPr>
          <p:cNvPr id="11" name="Immagine 10">
            <a:extLst>
              <a:ext uri="{FF2B5EF4-FFF2-40B4-BE49-F238E27FC236}">
                <a16:creationId xmlns:a16="http://schemas.microsoft.com/office/drawing/2014/main" xmlns="" id="{1682E449-5F88-0048-956A-1DA6D29F9210}"/>
              </a:ext>
            </a:extLst>
          </p:cNvPr>
          <p:cNvPicPr>
            <a:picLocks noChangeAspect="1"/>
          </p:cNvPicPr>
          <p:nvPr/>
        </p:nvPicPr>
        <p:blipFill>
          <a:blip r:embed="rId2"/>
          <a:stretch>
            <a:fillRect/>
          </a:stretch>
        </p:blipFill>
        <p:spPr>
          <a:xfrm>
            <a:off x="3455876" y="136525"/>
            <a:ext cx="2232248" cy="634628"/>
          </a:xfrm>
          <a:prstGeom prst="rect">
            <a:avLst/>
          </a:prstGeom>
        </p:spPr>
      </p:pic>
      <p:graphicFrame>
        <p:nvGraphicFramePr>
          <p:cNvPr id="5" name="Grafico 4">
            <a:extLst>
              <a:ext uri="{FF2B5EF4-FFF2-40B4-BE49-F238E27FC236}">
                <a16:creationId xmlns:a16="http://schemas.microsoft.com/office/drawing/2014/main" xmlns="" id="{2984AEB6-1FED-49AA-BE18-E4CA01519ABC}"/>
              </a:ext>
            </a:extLst>
          </p:cNvPr>
          <p:cNvGraphicFramePr>
            <a:graphicFrameLocks/>
          </p:cNvGraphicFramePr>
          <p:nvPr>
            <p:extLst>
              <p:ext uri="{D42A27DB-BD31-4B8C-83A1-F6EECF244321}">
                <p14:modId xmlns:p14="http://schemas.microsoft.com/office/powerpoint/2010/main" val="1631975493"/>
              </p:ext>
            </p:extLst>
          </p:nvPr>
        </p:nvGraphicFramePr>
        <p:xfrm>
          <a:off x="1244600" y="962025"/>
          <a:ext cx="7073899" cy="487997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nettore 1 5">
            <a:extLst>
              <a:ext uri="{FF2B5EF4-FFF2-40B4-BE49-F238E27FC236}">
                <a16:creationId xmlns:a16="http://schemas.microsoft.com/office/drawing/2014/main" xmlns="" id="{F736ADE2-A069-764C-A296-5E8204DEE7C4}"/>
              </a:ext>
            </a:extLst>
          </p:cNvPr>
          <p:cNvCxnSpPr>
            <a:cxnSpLocks/>
          </p:cNvCxnSpPr>
          <p:nvPr/>
        </p:nvCxnSpPr>
        <p:spPr>
          <a:xfrm>
            <a:off x="4819649" y="3672701"/>
            <a:ext cx="17335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Connettore 2 7">
            <a:extLst>
              <a:ext uri="{FF2B5EF4-FFF2-40B4-BE49-F238E27FC236}">
                <a16:creationId xmlns:a16="http://schemas.microsoft.com/office/drawing/2014/main" xmlns="" id="{5C43936E-CE0F-6440-AECC-B1FD76F3800F}"/>
              </a:ext>
            </a:extLst>
          </p:cNvPr>
          <p:cNvCxnSpPr>
            <a:cxnSpLocks/>
          </p:cNvCxnSpPr>
          <p:nvPr/>
        </p:nvCxnSpPr>
        <p:spPr>
          <a:xfrm flipH="1" flipV="1">
            <a:off x="6553199" y="2235200"/>
            <a:ext cx="1" cy="1437501"/>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CasellaDiTesto 8">
            <a:extLst>
              <a:ext uri="{FF2B5EF4-FFF2-40B4-BE49-F238E27FC236}">
                <a16:creationId xmlns:a16="http://schemas.microsoft.com/office/drawing/2014/main" xmlns="" id="{8FC2EDE8-A059-2B4C-9755-1233A970AC32}"/>
              </a:ext>
            </a:extLst>
          </p:cNvPr>
          <p:cNvSpPr txBox="1"/>
          <p:nvPr/>
        </p:nvSpPr>
        <p:spPr>
          <a:xfrm>
            <a:off x="5943599" y="2518201"/>
            <a:ext cx="609600" cy="276999"/>
          </a:xfrm>
          <a:prstGeom prst="rect">
            <a:avLst/>
          </a:prstGeom>
          <a:noFill/>
        </p:spPr>
        <p:txBody>
          <a:bodyPr wrap="square" rtlCol="0">
            <a:spAutoFit/>
          </a:bodyPr>
          <a:lstStyle/>
          <a:p>
            <a:r>
              <a:rPr lang="it-IT" sz="1200" b="1" dirty="0">
                <a:solidFill>
                  <a:srgbClr val="FF0000"/>
                </a:solidFill>
              </a:rPr>
              <a:t>31,1%</a:t>
            </a:r>
          </a:p>
        </p:txBody>
      </p:sp>
      <p:sp>
        <p:nvSpPr>
          <p:cNvPr id="12" name="CasellaDiTesto 11">
            <a:extLst>
              <a:ext uri="{FF2B5EF4-FFF2-40B4-BE49-F238E27FC236}">
                <a16:creationId xmlns:a16="http://schemas.microsoft.com/office/drawing/2014/main" xmlns="" id="{B863DD22-EBB0-E64A-9E7D-BD28A57A50F4}"/>
              </a:ext>
            </a:extLst>
          </p:cNvPr>
          <p:cNvSpPr txBox="1"/>
          <p:nvPr/>
        </p:nvSpPr>
        <p:spPr>
          <a:xfrm>
            <a:off x="5410201" y="1588868"/>
            <a:ext cx="1892300" cy="646331"/>
          </a:xfrm>
          <a:prstGeom prst="rect">
            <a:avLst/>
          </a:prstGeom>
          <a:solidFill>
            <a:schemeClr val="bg1"/>
          </a:solidFill>
        </p:spPr>
        <p:txBody>
          <a:bodyPr wrap="square" rtlCol="0">
            <a:spAutoFit/>
          </a:bodyPr>
          <a:lstStyle/>
          <a:p>
            <a:r>
              <a:rPr lang="it-IT" sz="1200" b="1" dirty="0">
                <a:solidFill>
                  <a:srgbClr val="FF0000"/>
                </a:solidFill>
              </a:rPr>
              <a:t>Attenzione!</a:t>
            </a:r>
          </a:p>
          <a:p>
            <a:r>
              <a:rPr lang="it-IT" sz="1200" b="1" dirty="0">
                <a:solidFill>
                  <a:srgbClr val="FF0000"/>
                </a:solidFill>
              </a:rPr>
              <a:t>Non è detto che dipenda solo dallo stress sul lavoro</a:t>
            </a:r>
          </a:p>
        </p:txBody>
      </p:sp>
    </p:spTree>
    <p:extLst>
      <p:ext uri="{BB962C8B-B14F-4D97-AF65-F5344CB8AC3E}">
        <p14:creationId xmlns:p14="http://schemas.microsoft.com/office/powerpoint/2010/main" val="200976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Segnaposto piè di pagina 1">
            <a:extLst>
              <a:ext uri="{FF2B5EF4-FFF2-40B4-BE49-F238E27FC236}">
                <a16:creationId xmlns:a16="http://schemas.microsoft.com/office/drawing/2014/main" xmlns="" id="{D7FF8283-E1A8-9B45-BC5F-0C046AEE28A5}"/>
              </a:ext>
            </a:extLst>
          </p:cNvPr>
          <p:cNvSpPr>
            <a:spLocks noGrp="1"/>
          </p:cNvSpPr>
          <p:nvPr>
            <p:ph type="ftr" sz="quarter" idx="11"/>
          </p:nvPr>
        </p:nvSpPr>
        <p:spPr/>
        <p:txBody>
          <a:bodyPr/>
          <a:lstStyle/>
          <a:p>
            <a:r>
              <a:rPr lang="it-IT" sz="900" i="1">
                <a:solidFill>
                  <a:srgbClr val="000000"/>
                </a:solidFill>
                <a:cs typeface="Candara"/>
              </a:rPr>
              <a:t> </a:t>
            </a:r>
            <a:endParaRPr lang="it-IT" sz="900" i="1" dirty="0">
              <a:solidFill>
                <a:srgbClr val="000000"/>
              </a:solidFill>
            </a:endParaRPr>
          </a:p>
        </p:txBody>
      </p:sp>
      <p:sp>
        <p:nvSpPr>
          <p:cNvPr id="3" name="Segnaposto numero diapositiva 2"/>
          <p:cNvSpPr>
            <a:spLocks noGrp="1"/>
          </p:cNvSpPr>
          <p:nvPr>
            <p:ph type="sldNum" sz="quarter" idx="12"/>
          </p:nvPr>
        </p:nvSpPr>
        <p:spPr/>
        <p:txBody>
          <a:bodyPr/>
          <a:lstStyle/>
          <a:p>
            <a:fld id="{89546114-20B8-2B4C-8140-2E31181158B3}" type="slidenum">
              <a:rPr lang="it-IT" smtClean="0"/>
              <a:t>15</a:t>
            </a:fld>
            <a:endParaRPr lang="it-IT" dirty="0"/>
          </a:p>
        </p:txBody>
      </p:sp>
      <p:pic>
        <p:nvPicPr>
          <p:cNvPr id="11" name="Immagine 10">
            <a:extLst>
              <a:ext uri="{FF2B5EF4-FFF2-40B4-BE49-F238E27FC236}">
                <a16:creationId xmlns:a16="http://schemas.microsoft.com/office/drawing/2014/main" xmlns="" id="{1682E449-5F88-0048-956A-1DA6D29F9210}"/>
              </a:ext>
            </a:extLst>
          </p:cNvPr>
          <p:cNvPicPr>
            <a:picLocks noChangeAspect="1"/>
          </p:cNvPicPr>
          <p:nvPr/>
        </p:nvPicPr>
        <p:blipFill>
          <a:blip r:embed="rId2"/>
          <a:stretch>
            <a:fillRect/>
          </a:stretch>
        </p:blipFill>
        <p:spPr>
          <a:xfrm>
            <a:off x="3455876" y="136525"/>
            <a:ext cx="2232248" cy="634628"/>
          </a:xfrm>
          <a:prstGeom prst="rect">
            <a:avLst/>
          </a:prstGeom>
        </p:spPr>
      </p:pic>
      <p:graphicFrame>
        <p:nvGraphicFramePr>
          <p:cNvPr id="4" name="Diagramma 3">
            <a:extLst>
              <a:ext uri="{FF2B5EF4-FFF2-40B4-BE49-F238E27FC236}">
                <a16:creationId xmlns:a16="http://schemas.microsoft.com/office/drawing/2014/main" xmlns="" id="{38DCE1DB-9785-E942-B088-8972026EA905}"/>
              </a:ext>
            </a:extLst>
          </p:cNvPr>
          <p:cNvGraphicFramePr/>
          <p:nvPr>
            <p:extLst>
              <p:ext uri="{D42A27DB-BD31-4B8C-83A1-F6EECF244321}">
                <p14:modId xmlns:p14="http://schemas.microsoft.com/office/powerpoint/2010/main" val="1883374951"/>
              </p:ext>
            </p:extLst>
          </p:nvPr>
        </p:nvGraphicFramePr>
        <p:xfrm>
          <a:off x="704850" y="1358900"/>
          <a:ext cx="7734300" cy="398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Connettore 1 11">
            <a:extLst>
              <a:ext uri="{FF2B5EF4-FFF2-40B4-BE49-F238E27FC236}">
                <a16:creationId xmlns:a16="http://schemas.microsoft.com/office/drawing/2014/main" xmlns="" id="{21FC6EBB-036D-F548-9C2E-754897A2B15A}"/>
              </a:ext>
            </a:extLst>
          </p:cNvPr>
          <p:cNvCxnSpPr>
            <a:cxnSpLocks/>
          </p:cNvCxnSpPr>
          <p:nvPr/>
        </p:nvCxnSpPr>
        <p:spPr>
          <a:xfrm>
            <a:off x="3781136" y="1651000"/>
            <a:ext cx="0" cy="4140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Connettore 2 15">
            <a:extLst>
              <a:ext uri="{FF2B5EF4-FFF2-40B4-BE49-F238E27FC236}">
                <a16:creationId xmlns:a16="http://schemas.microsoft.com/office/drawing/2014/main" xmlns="" id="{2DC0359E-E98D-5849-A569-4A12B4DE4D67}"/>
              </a:ext>
            </a:extLst>
          </p:cNvPr>
          <p:cNvCxnSpPr>
            <a:cxnSpLocks/>
          </p:cNvCxnSpPr>
          <p:nvPr/>
        </p:nvCxnSpPr>
        <p:spPr>
          <a:xfrm>
            <a:off x="3800474" y="5791200"/>
            <a:ext cx="4512253" cy="60324"/>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CasellaDiTesto 18">
            <a:extLst>
              <a:ext uri="{FF2B5EF4-FFF2-40B4-BE49-F238E27FC236}">
                <a16:creationId xmlns:a16="http://schemas.microsoft.com/office/drawing/2014/main" xmlns="" id="{62AC472B-7E3A-0E4B-B992-2D3376F227A8}"/>
              </a:ext>
            </a:extLst>
          </p:cNvPr>
          <p:cNvSpPr txBox="1"/>
          <p:nvPr/>
        </p:nvSpPr>
        <p:spPr>
          <a:xfrm>
            <a:off x="4473574" y="5307955"/>
            <a:ext cx="3092451" cy="461665"/>
          </a:xfrm>
          <a:prstGeom prst="rect">
            <a:avLst/>
          </a:prstGeom>
          <a:solidFill>
            <a:schemeClr val="bg1"/>
          </a:solidFill>
        </p:spPr>
        <p:txBody>
          <a:bodyPr wrap="square" rtlCol="0">
            <a:spAutoFit/>
          </a:bodyPr>
          <a:lstStyle/>
          <a:p>
            <a:r>
              <a:rPr lang="it-IT" sz="1200" b="1" dirty="0">
                <a:solidFill>
                  <a:srgbClr val="FF0000"/>
                </a:solidFill>
              </a:rPr>
              <a:t>Oltre le dinamiche economiche ed aziendali,</a:t>
            </a:r>
          </a:p>
          <a:p>
            <a:r>
              <a:rPr lang="it-IT" sz="1200" b="1" dirty="0">
                <a:solidFill>
                  <a:srgbClr val="FF0000"/>
                </a:solidFill>
              </a:rPr>
              <a:t>verso problematiche di salute fisica e mentale</a:t>
            </a:r>
          </a:p>
        </p:txBody>
      </p:sp>
      <p:cxnSp>
        <p:nvCxnSpPr>
          <p:cNvPr id="9" name="Connettore 2 8">
            <a:extLst>
              <a:ext uri="{FF2B5EF4-FFF2-40B4-BE49-F238E27FC236}">
                <a16:creationId xmlns:a16="http://schemas.microsoft.com/office/drawing/2014/main" xmlns="" id="{FF368581-8966-E14F-8219-BE532320A55A}"/>
              </a:ext>
            </a:extLst>
          </p:cNvPr>
          <p:cNvCxnSpPr>
            <a:cxnSpLocks/>
          </p:cNvCxnSpPr>
          <p:nvPr/>
        </p:nvCxnSpPr>
        <p:spPr>
          <a:xfrm flipV="1">
            <a:off x="1417492" y="4211781"/>
            <a:ext cx="0" cy="1134919"/>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xmlns="" id="{ED26B436-9E3C-4B4E-A7A3-7B7AF83D427C}"/>
              </a:ext>
            </a:extLst>
          </p:cNvPr>
          <p:cNvSpPr txBox="1"/>
          <p:nvPr/>
        </p:nvSpPr>
        <p:spPr>
          <a:xfrm>
            <a:off x="520267" y="5346700"/>
            <a:ext cx="1774827" cy="276999"/>
          </a:xfrm>
          <a:prstGeom prst="rect">
            <a:avLst/>
          </a:prstGeom>
          <a:solidFill>
            <a:schemeClr val="bg1"/>
          </a:solidFill>
          <a:ln>
            <a:solidFill>
              <a:srgbClr val="FF0000"/>
            </a:solidFill>
          </a:ln>
        </p:spPr>
        <p:txBody>
          <a:bodyPr wrap="square" rtlCol="0">
            <a:spAutoFit/>
          </a:bodyPr>
          <a:lstStyle/>
          <a:p>
            <a:r>
              <a:rPr lang="it-IT" sz="1200" b="1" dirty="0">
                <a:solidFill>
                  <a:srgbClr val="FF0000"/>
                </a:solidFill>
              </a:rPr>
              <a:t>Porre molta attenzione</a:t>
            </a:r>
          </a:p>
        </p:txBody>
      </p:sp>
      <p:cxnSp>
        <p:nvCxnSpPr>
          <p:cNvPr id="14" name="Connettore 2 13">
            <a:extLst>
              <a:ext uri="{FF2B5EF4-FFF2-40B4-BE49-F238E27FC236}">
                <a16:creationId xmlns:a16="http://schemas.microsoft.com/office/drawing/2014/main" xmlns="" id="{903B717C-A485-5349-986F-3CAD2CA4840C}"/>
              </a:ext>
            </a:extLst>
          </p:cNvPr>
          <p:cNvCxnSpPr>
            <a:cxnSpLocks/>
          </p:cNvCxnSpPr>
          <p:nvPr/>
        </p:nvCxnSpPr>
        <p:spPr>
          <a:xfrm>
            <a:off x="6154592" y="2047335"/>
            <a:ext cx="0" cy="462647"/>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nettore 2 14">
            <a:extLst>
              <a:ext uri="{FF2B5EF4-FFF2-40B4-BE49-F238E27FC236}">
                <a16:creationId xmlns:a16="http://schemas.microsoft.com/office/drawing/2014/main" xmlns="" id="{B1AC33D1-F7AC-B34B-8EA7-6DCAAACB538B}"/>
              </a:ext>
            </a:extLst>
          </p:cNvPr>
          <p:cNvCxnSpPr>
            <a:cxnSpLocks/>
          </p:cNvCxnSpPr>
          <p:nvPr/>
        </p:nvCxnSpPr>
        <p:spPr>
          <a:xfrm>
            <a:off x="10891692" y="-688275"/>
            <a:ext cx="0" cy="748229"/>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ttore 2 16">
            <a:extLst>
              <a:ext uri="{FF2B5EF4-FFF2-40B4-BE49-F238E27FC236}">
                <a16:creationId xmlns:a16="http://schemas.microsoft.com/office/drawing/2014/main" xmlns="" id="{E50B941E-0002-E049-BD6A-CE9371712EB0}"/>
              </a:ext>
            </a:extLst>
          </p:cNvPr>
          <p:cNvCxnSpPr>
            <a:cxnSpLocks/>
          </p:cNvCxnSpPr>
          <p:nvPr/>
        </p:nvCxnSpPr>
        <p:spPr>
          <a:xfrm>
            <a:off x="7703992" y="2047335"/>
            <a:ext cx="0" cy="462647"/>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CasellaDiTesto 17">
            <a:extLst>
              <a:ext uri="{FF2B5EF4-FFF2-40B4-BE49-F238E27FC236}">
                <a16:creationId xmlns:a16="http://schemas.microsoft.com/office/drawing/2014/main" xmlns="" id="{D46AE1D3-15F4-C24F-AD85-6B1AA6540DC8}"/>
              </a:ext>
            </a:extLst>
          </p:cNvPr>
          <p:cNvSpPr txBox="1"/>
          <p:nvPr/>
        </p:nvSpPr>
        <p:spPr>
          <a:xfrm>
            <a:off x="5905500" y="1401004"/>
            <a:ext cx="1930401" cy="646331"/>
          </a:xfrm>
          <a:prstGeom prst="rect">
            <a:avLst/>
          </a:prstGeom>
          <a:solidFill>
            <a:schemeClr val="bg1"/>
          </a:solidFill>
          <a:ln>
            <a:solidFill>
              <a:srgbClr val="FF0000"/>
            </a:solidFill>
          </a:ln>
        </p:spPr>
        <p:txBody>
          <a:bodyPr wrap="square" rtlCol="0">
            <a:spAutoFit/>
          </a:bodyPr>
          <a:lstStyle/>
          <a:p>
            <a:pPr algn="ctr"/>
            <a:r>
              <a:rPr lang="it-IT" sz="1200" b="1" dirty="0">
                <a:solidFill>
                  <a:srgbClr val="FF0000"/>
                </a:solidFill>
              </a:rPr>
              <a:t>Contribuiscono anche fattori esterni alla vita lavorativa (vita privata)</a:t>
            </a:r>
          </a:p>
        </p:txBody>
      </p:sp>
    </p:spTree>
    <p:extLst>
      <p:ext uri="{BB962C8B-B14F-4D97-AF65-F5344CB8AC3E}">
        <p14:creationId xmlns:p14="http://schemas.microsoft.com/office/powerpoint/2010/main" val="138100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Segnaposto piè di pagina 1">
            <a:extLst>
              <a:ext uri="{FF2B5EF4-FFF2-40B4-BE49-F238E27FC236}">
                <a16:creationId xmlns:a16="http://schemas.microsoft.com/office/drawing/2014/main" xmlns="" id="{D7FF8283-E1A8-9B45-BC5F-0C046AEE28A5}"/>
              </a:ext>
            </a:extLst>
          </p:cNvPr>
          <p:cNvSpPr>
            <a:spLocks noGrp="1"/>
          </p:cNvSpPr>
          <p:nvPr>
            <p:ph type="ftr" sz="quarter" idx="11"/>
          </p:nvPr>
        </p:nvSpPr>
        <p:spPr/>
        <p:txBody>
          <a:bodyPr/>
          <a:lstStyle/>
          <a:p>
            <a:r>
              <a:rPr lang="it-IT" sz="900" i="1">
                <a:solidFill>
                  <a:srgbClr val="000000"/>
                </a:solidFill>
                <a:cs typeface="Candara"/>
              </a:rPr>
              <a:t> </a:t>
            </a:r>
            <a:endParaRPr lang="it-IT" sz="900" i="1" dirty="0">
              <a:solidFill>
                <a:srgbClr val="000000"/>
              </a:solidFill>
            </a:endParaRPr>
          </a:p>
        </p:txBody>
      </p:sp>
      <p:sp>
        <p:nvSpPr>
          <p:cNvPr id="3" name="Segnaposto numero diapositiva 2"/>
          <p:cNvSpPr>
            <a:spLocks noGrp="1"/>
          </p:cNvSpPr>
          <p:nvPr>
            <p:ph type="sldNum" sz="quarter" idx="12"/>
          </p:nvPr>
        </p:nvSpPr>
        <p:spPr/>
        <p:txBody>
          <a:bodyPr/>
          <a:lstStyle/>
          <a:p>
            <a:fld id="{89546114-20B8-2B4C-8140-2E31181158B3}" type="slidenum">
              <a:rPr lang="it-IT" smtClean="0"/>
              <a:t>16</a:t>
            </a:fld>
            <a:endParaRPr lang="it-IT" dirty="0"/>
          </a:p>
        </p:txBody>
      </p:sp>
      <p:pic>
        <p:nvPicPr>
          <p:cNvPr id="11" name="Immagine 10">
            <a:extLst>
              <a:ext uri="{FF2B5EF4-FFF2-40B4-BE49-F238E27FC236}">
                <a16:creationId xmlns:a16="http://schemas.microsoft.com/office/drawing/2014/main" xmlns="" id="{1682E449-5F88-0048-956A-1DA6D29F9210}"/>
              </a:ext>
            </a:extLst>
          </p:cNvPr>
          <p:cNvPicPr>
            <a:picLocks noChangeAspect="1"/>
          </p:cNvPicPr>
          <p:nvPr/>
        </p:nvPicPr>
        <p:blipFill>
          <a:blip r:embed="rId2"/>
          <a:stretch>
            <a:fillRect/>
          </a:stretch>
        </p:blipFill>
        <p:spPr>
          <a:xfrm>
            <a:off x="3455876" y="136525"/>
            <a:ext cx="2232248" cy="634628"/>
          </a:xfrm>
          <a:prstGeom prst="rect">
            <a:avLst/>
          </a:prstGeom>
        </p:spPr>
      </p:pic>
      <p:sp>
        <p:nvSpPr>
          <p:cNvPr id="2" name="CasellaDiTesto 1">
            <a:extLst>
              <a:ext uri="{FF2B5EF4-FFF2-40B4-BE49-F238E27FC236}">
                <a16:creationId xmlns:a16="http://schemas.microsoft.com/office/drawing/2014/main" xmlns="" id="{759970E1-1388-FF4D-A60B-8C8E18A9D998}"/>
              </a:ext>
            </a:extLst>
          </p:cNvPr>
          <p:cNvSpPr txBox="1"/>
          <p:nvPr/>
        </p:nvSpPr>
        <p:spPr>
          <a:xfrm>
            <a:off x="1440873" y="1574800"/>
            <a:ext cx="6608618" cy="3416320"/>
          </a:xfrm>
          <a:prstGeom prst="rect">
            <a:avLst/>
          </a:prstGeom>
          <a:noFill/>
        </p:spPr>
        <p:txBody>
          <a:bodyPr wrap="square" rtlCol="0">
            <a:spAutoFit/>
          </a:bodyPr>
          <a:lstStyle/>
          <a:p>
            <a:r>
              <a:rPr lang="it-IT" b="1" dirty="0"/>
              <a:t> </a:t>
            </a:r>
          </a:p>
          <a:p>
            <a:r>
              <a:rPr lang="it-IT" dirty="0"/>
              <a:t/>
            </a:r>
            <a:br>
              <a:rPr lang="it-IT" dirty="0"/>
            </a:br>
            <a:endParaRPr lang="it-IT" dirty="0"/>
          </a:p>
          <a:p>
            <a:endParaRPr lang="it-IT" b="1" i="1" dirty="0"/>
          </a:p>
          <a:p>
            <a:r>
              <a:rPr lang="it-IT" b="1" i="1" dirty="0"/>
              <a:t>«Noi teniamo per certo che queste verità siano di per se stesse evidenti, che tutti gli uomini sono creati eguali, che essi sono dotati dal loro Creatore di certi Diritti inalienabili, che tra questi vi siano la Vita, la Libertà e il perseguimento della Felicità……»</a:t>
            </a:r>
          </a:p>
          <a:p>
            <a:endParaRPr lang="it-IT" b="1" i="1" dirty="0"/>
          </a:p>
          <a:p>
            <a:endParaRPr lang="it-IT" b="1" i="1" dirty="0"/>
          </a:p>
          <a:p>
            <a:endParaRPr lang="it-IT" dirty="0"/>
          </a:p>
          <a:p>
            <a:r>
              <a:rPr lang="it-IT" dirty="0"/>
              <a:t>Dichiarazione d’indipendenza americana (4 luglio 1776) </a:t>
            </a:r>
            <a:endParaRPr lang="it-IT" b="1" dirty="0"/>
          </a:p>
        </p:txBody>
      </p:sp>
    </p:spTree>
    <p:extLst>
      <p:ext uri="{BB962C8B-B14F-4D97-AF65-F5344CB8AC3E}">
        <p14:creationId xmlns:p14="http://schemas.microsoft.com/office/powerpoint/2010/main" val="181482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a:xfrm>
            <a:off x="2781300" y="6356350"/>
            <a:ext cx="3529694" cy="365125"/>
          </a:xfrm>
        </p:spPr>
        <p:txBody>
          <a:bodyPr/>
          <a:lstStyle/>
          <a:p>
            <a:r>
              <a:rPr lang="it-IT" sz="900" b="1" i="1" dirty="0"/>
              <a:t> </a:t>
            </a:r>
            <a:endParaRPr lang="it-IT" sz="900" b="1" dirty="0"/>
          </a:p>
        </p:txBody>
      </p:sp>
      <p:sp>
        <p:nvSpPr>
          <p:cNvPr id="4" name="Segnaposto numero diapositiva 3"/>
          <p:cNvSpPr>
            <a:spLocks noGrp="1"/>
          </p:cNvSpPr>
          <p:nvPr>
            <p:ph type="sldNum" sz="quarter" idx="12"/>
          </p:nvPr>
        </p:nvSpPr>
        <p:spPr/>
        <p:txBody>
          <a:bodyPr/>
          <a:lstStyle/>
          <a:p>
            <a:endParaRPr lang="it-IT" dirty="0"/>
          </a:p>
        </p:txBody>
      </p:sp>
      <p:pic>
        <p:nvPicPr>
          <p:cNvPr id="17" name="Immagine 16"/>
          <p:cNvPicPr>
            <a:picLocks noChangeAspect="1"/>
          </p:cNvPicPr>
          <p:nvPr/>
        </p:nvPicPr>
        <p:blipFill>
          <a:blip r:embed="rId3"/>
          <a:stretch>
            <a:fillRect/>
          </a:stretch>
        </p:blipFill>
        <p:spPr>
          <a:xfrm>
            <a:off x="3446127" y="386257"/>
            <a:ext cx="2232248" cy="634628"/>
          </a:xfrm>
          <a:prstGeom prst="rect">
            <a:avLst/>
          </a:prstGeom>
        </p:spPr>
      </p:pic>
      <p:sp>
        <p:nvSpPr>
          <p:cNvPr id="2" name="CasellaDiTesto 1">
            <a:extLst>
              <a:ext uri="{FF2B5EF4-FFF2-40B4-BE49-F238E27FC236}">
                <a16:creationId xmlns:a16="http://schemas.microsoft.com/office/drawing/2014/main" xmlns="" id="{F6817AD9-4A41-0143-B837-FD1BA932F4D2}"/>
              </a:ext>
            </a:extLst>
          </p:cNvPr>
          <p:cNvSpPr txBox="1"/>
          <p:nvPr/>
        </p:nvSpPr>
        <p:spPr>
          <a:xfrm>
            <a:off x="2781942" y="1243052"/>
            <a:ext cx="3560618" cy="5478423"/>
          </a:xfrm>
          <a:prstGeom prst="rect">
            <a:avLst/>
          </a:prstGeom>
          <a:noFill/>
        </p:spPr>
        <p:txBody>
          <a:bodyPr wrap="square" rtlCol="0">
            <a:spAutoFit/>
          </a:bodyPr>
          <a:lstStyle/>
          <a:p>
            <a:r>
              <a:rPr lang="it-IT" sz="1400" b="1" dirty="0">
                <a:solidFill>
                  <a:schemeClr val="tx1">
                    <a:lumMod val="65000"/>
                    <a:lumOff val="35000"/>
                  </a:schemeClr>
                </a:solidFill>
              </a:rPr>
              <a:t>Campione di n. 418 rispondenti in Liguria, dipendenti delle imprese del settore Terziario</a:t>
            </a:r>
          </a:p>
          <a:p>
            <a:endParaRPr lang="it-IT" sz="1400" b="1" dirty="0">
              <a:solidFill>
                <a:schemeClr val="tx1">
                  <a:lumMod val="65000"/>
                  <a:lumOff val="35000"/>
                </a:schemeClr>
              </a:solidFill>
            </a:endParaRPr>
          </a:p>
          <a:p>
            <a:r>
              <a:rPr lang="it-IT" sz="1400" b="1" dirty="0">
                <a:solidFill>
                  <a:schemeClr val="tx1">
                    <a:lumMod val="65000"/>
                    <a:lumOff val="35000"/>
                  </a:schemeClr>
                </a:solidFill>
              </a:rPr>
              <a:t>METODOLOGIA</a:t>
            </a:r>
          </a:p>
          <a:p>
            <a:endParaRPr lang="it-IT" sz="1400" b="1" dirty="0">
              <a:solidFill>
                <a:schemeClr val="tx1">
                  <a:lumMod val="65000"/>
                  <a:lumOff val="35000"/>
                </a:schemeClr>
              </a:solidFill>
            </a:endParaRPr>
          </a:p>
          <a:p>
            <a:r>
              <a:rPr lang="it-IT" sz="1400" b="1" dirty="0">
                <a:solidFill>
                  <a:schemeClr val="tx1">
                    <a:lumMod val="65000"/>
                    <a:lumOff val="35000"/>
                  </a:schemeClr>
                </a:solidFill>
              </a:rPr>
              <a:t>Questionario somministrato di persona da un operatore di ricerca</a:t>
            </a:r>
          </a:p>
          <a:p>
            <a:endParaRPr lang="it-IT" sz="1400" b="1" dirty="0">
              <a:solidFill>
                <a:schemeClr val="tx1">
                  <a:lumMod val="65000"/>
                  <a:lumOff val="35000"/>
                </a:schemeClr>
              </a:solidFill>
            </a:endParaRPr>
          </a:p>
          <a:p>
            <a:r>
              <a:rPr lang="it-IT" sz="1400" b="1" dirty="0">
                <a:solidFill>
                  <a:schemeClr val="tx1">
                    <a:lumMod val="65000"/>
                    <a:lumOff val="35000"/>
                  </a:schemeClr>
                </a:solidFill>
              </a:rPr>
              <a:t>Periodo di rilevazione: 2019-2020</a:t>
            </a:r>
          </a:p>
          <a:p>
            <a:endParaRPr lang="it-IT" sz="1400" b="1" dirty="0">
              <a:solidFill>
                <a:schemeClr val="tx1">
                  <a:lumMod val="65000"/>
                  <a:lumOff val="35000"/>
                </a:schemeClr>
              </a:solidFill>
            </a:endParaRPr>
          </a:p>
          <a:p>
            <a:r>
              <a:rPr lang="it-IT" sz="1400" b="1" dirty="0">
                <a:solidFill>
                  <a:schemeClr val="tx1">
                    <a:lumMod val="65000"/>
                    <a:lumOff val="35000"/>
                  </a:schemeClr>
                </a:solidFill>
              </a:rPr>
              <a:t>Revisione: 2021 (solo per certi indicatori)</a:t>
            </a:r>
          </a:p>
          <a:p>
            <a:endParaRPr lang="it-IT" sz="1400" b="1" dirty="0">
              <a:solidFill>
                <a:schemeClr val="tx1">
                  <a:lumMod val="65000"/>
                  <a:lumOff val="35000"/>
                </a:schemeClr>
              </a:solidFill>
            </a:endParaRPr>
          </a:p>
          <a:p>
            <a:r>
              <a:rPr lang="it-IT" sz="1400" b="1" dirty="0">
                <a:solidFill>
                  <a:schemeClr val="tx1">
                    <a:lumMod val="65000"/>
                    <a:lumOff val="35000"/>
                  </a:schemeClr>
                </a:solidFill>
              </a:rPr>
              <a:t>PROFILO DEL CAMPIONE:</a:t>
            </a:r>
          </a:p>
          <a:p>
            <a:endParaRPr lang="it-IT" sz="1400" b="1" dirty="0">
              <a:solidFill>
                <a:schemeClr val="tx1">
                  <a:lumMod val="65000"/>
                  <a:lumOff val="35000"/>
                </a:schemeClr>
              </a:solidFill>
            </a:endParaRPr>
          </a:p>
          <a:p>
            <a:r>
              <a:rPr lang="it-IT" sz="1400" b="1" dirty="0">
                <a:solidFill>
                  <a:schemeClr val="tx1">
                    <a:lumMod val="65000"/>
                    <a:lumOff val="35000"/>
                  </a:schemeClr>
                </a:solidFill>
              </a:rPr>
              <a:t>39% M	61% </a:t>
            </a:r>
            <a:r>
              <a:rPr lang="it-IT" sz="1400" b="1" dirty="0" err="1">
                <a:solidFill>
                  <a:schemeClr val="tx1">
                    <a:lumMod val="65000"/>
                    <a:lumOff val="35000"/>
                  </a:schemeClr>
                </a:solidFill>
              </a:rPr>
              <a:t>F</a:t>
            </a:r>
            <a:endParaRPr lang="it-IT" sz="1400" b="1" dirty="0">
              <a:solidFill>
                <a:schemeClr val="tx1">
                  <a:lumMod val="65000"/>
                  <a:lumOff val="35000"/>
                </a:schemeClr>
              </a:solidFill>
            </a:endParaRPr>
          </a:p>
          <a:p>
            <a:endParaRPr lang="it-IT" sz="1400" b="1" dirty="0">
              <a:solidFill>
                <a:schemeClr val="tx1">
                  <a:lumMod val="65000"/>
                  <a:lumOff val="35000"/>
                </a:schemeClr>
              </a:solidFill>
            </a:endParaRPr>
          </a:p>
          <a:p>
            <a:r>
              <a:rPr lang="it-IT" sz="1400" b="1" dirty="0">
                <a:solidFill>
                  <a:schemeClr val="tx1">
                    <a:lumMod val="65000"/>
                    <a:lumOff val="35000"/>
                  </a:schemeClr>
                </a:solidFill>
              </a:rPr>
              <a:t>51% &gt; 45 anni</a:t>
            </a:r>
          </a:p>
          <a:p>
            <a:endParaRPr lang="it-IT" sz="1400" b="1" dirty="0">
              <a:solidFill>
                <a:schemeClr val="tx1">
                  <a:lumMod val="65000"/>
                  <a:lumOff val="35000"/>
                </a:schemeClr>
              </a:solidFill>
            </a:endParaRPr>
          </a:p>
          <a:p>
            <a:r>
              <a:rPr lang="it-IT" sz="1400" b="1" dirty="0">
                <a:solidFill>
                  <a:schemeClr val="tx1">
                    <a:lumMod val="65000"/>
                    <a:lumOff val="35000"/>
                  </a:schemeClr>
                </a:solidFill>
              </a:rPr>
              <a:t>89% tempo indeterminato</a:t>
            </a:r>
          </a:p>
          <a:p>
            <a:endParaRPr lang="it-IT" sz="1400" b="1" dirty="0">
              <a:solidFill>
                <a:schemeClr val="tx1">
                  <a:lumMod val="65000"/>
                  <a:lumOff val="35000"/>
                </a:schemeClr>
              </a:solidFill>
            </a:endParaRPr>
          </a:p>
          <a:p>
            <a:r>
              <a:rPr lang="it-IT" sz="1400" b="1" dirty="0">
                <a:solidFill>
                  <a:schemeClr val="tx1">
                    <a:lumMod val="65000"/>
                    <a:lumOff val="35000"/>
                  </a:schemeClr>
                </a:solidFill>
              </a:rPr>
              <a:t>48% tempo pieno   52% part-time</a:t>
            </a:r>
          </a:p>
          <a:p>
            <a:endParaRPr lang="it-IT" sz="1400" b="1" dirty="0">
              <a:solidFill>
                <a:schemeClr val="tx1">
                  <a:lumMod val="65000"/>
                  <a:lumOff val="35000"/>
                </a:schemeClr>
              </a:solidFill>
            </a:endParaRPr>
          </a:p>
          <a:p>
            <a:r>
              <a:rPr lang="it-IT" sz="1400" b="1" dirty="0">
                <a:solidFill>
                  <a:schemeClr val="tx1">
                    <a:lumMod val="65000"/>
                    <a:lumOff val="35000"/>
                  </a:schemeClr>
                </a:solidFill>
              </a:rPr>
              <a:t>69% lavorano da più di 8 anni in questa azienda</a:t>
            </a:r>
          </a:p>
          <a:p>
            <a:endParaRPr lang="it-IT" sz="1400" b="1" dirty="0">
              <a:solidFill>
                <a:schemeClr val="tx1">
                  <a:lumMod val="65000"/>
                  <a:lumOff val="35000"/>
                </a:schemeClr>
              </a:solidFill>
            </a:endParaRPr>
          </a:p>
        </p:txBody>
      </p:sp>
      <p:sp>
        <p:nvSpPr>
          <p:cNvPr id="5" name="CasellaDiTesto 4">
            <a:extLst>
              <a:ext uri="{FF2B5EF4-FFF2-40B4-BE49-F238E27FC236}">
                <a16:creationId xmlns:a16="http://schemas.microsoft.com/office/drawing/2014/main" xmlns="" id="{A0844725-03B6-5D46-A096-27017B7EF55C}"/>
              </a:ext>
            </a:extLst>
          </p:cNvPr>
          <p:cNvSpPr txBox="1"/>
          <p:nvPr/>
        </p:nvSpPr>
        <p:spPr>
          <a:xfrm>
            <a:off x="7204364" y="969818"/>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6120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a:xfrm>
            <a:off x="2781300" y="6356350"/>
            <a:ext cx="3529694" cy="365125"/>
          </a:xfrm>
        </p:spPr>
        <p:txBody>
          <a:bodyPr/>
          <a:lstStyle/>
          <a:p>
            <a:r>
              <a:rPr lang="it-IT" sz="900" b="1" i="1" dirty="0"/>
              <a:t> </a:t>
            </a:r>
            <a:endParaRPr lang="it-IT" sz="900" b="1" dirty="0"/>
          </a:p>
        </p:txBody>
      </p:sp>
      <p:sp>
        <p:nvSpPr>
          <p:cNvPr id="4" name="Segnaposto numero diapositiva 3"/>
          <p:cNvSpPr>
            <a:spLocks noGrp="1"/>
          </p:cNvSpPr>
          <p:nvPr>
            <p:ph type="sldNum" sz="quarter" idx="12"/>
          </p:nvPr>
        </p:nvSpPr>
        <p:spPr/>
        <p:txBody>
          <a:bodyPr/>
          <a:lstStyle/>
          <a:p>
            <a:endParaRPr lang="it-IT" dirty="0"/>
          </a:p>
        </p:txBody>
      </p:sp>
      <p:pic>
        <p:nvPicPr>
          <p:cNvPr id="17" name="Immagine 16"/>
          <p:cNvPicPr>
            <a:picLocks noChangeAspect="1"/>
          </p:cNvPicPr>
          <p:nvPr/>
        </p:nvPicPr>
        <p:blipFill>
          <a:blip r:embed="rId3"/>
          <a:stretch>
            <a:fillRect/>
          </a:stretch>
        </p:blipFill>
        <p:spPr>
          <a:xfrm>
            <a:off x="3446127" y="386257"/>
            <a:ext cx="2232248" cy="634628"/>
          </a:xfrm>
          <a:prstGeom prst="rect">
            <a:avLst/>
          </a:prstGeom>
        </p:spPr>
      </p:pic>
      <p:graphicFrame>
        <p:nvGraphicFramePr>
          <p:cNvPr id="6" name="Grafico 5">
            <a:extLst>
              <a:ext uri="{FF2B5EF4-FFF2-40B4-BE49-F238E27FC236}">
                <a16:creationId xmlns:a16="http://schemas.microsoft.com/office/drawing/2014/main" xmlns="" id="{AD01832A-2676-453C-BD21-B26215288D56}"/>
              </a:ext>
            </a:extLst>
          </p:cNvPr>
          <p:cNvGraphicFramePr>
            <a:graphicFrameLocks/>
          </p:cNvGraphicFramePr>
          <p:nvPr>
            <p:extLst>
              <p:ext uri="{D42A27DB-BD31-4B8C-83A1-F6EECF244321}">
                <p14:modId xmlns:p14="http://schemas.microsoft.com/office/powerpoint/2010/main" val="3475627983"/>
              </p:ext>
            </p:extLst>
          </p:nvPr>
        </p:nvGraphicFramePr>
        <p:xfrm>
          <a:off x="332509" y="1181100"/>
          <a:ext cx="4188691" cy="5015035"/>
        </p:xfrm>
        <a:graphic>
          <a:graphicData uri="http://schemas.openxmlformats.org/drawingml/2006/chart">
            <c:chart xmlns:c="http://schemas.openxmlformats.org/drawingml/2006/chart" xmlns:r="http://schemas.openxmlformats.org/officeDocument/2006/relationships" r:id="rId4"/>
          </a:graphicData>
        </a:graphic>
      </p:graphicFrame>
      <p:sp>
        <p:nvSpPr>
          <p:cNvPr id="5" name="CasellaDiTesto 4">
            <a:extLst>
              <a:ext uri="{FF2B5EF4-FFF2-40B4-BE49-F238E27FC236}">
                <a16:creationId xmlns:a16="http://schemas.microsoft.com/office/drawing/2014/main" xmlns="" id="{A0844725-03B6-5D46-A096-27017B7EF55C}"/>
              </a:ext>
            </a:extLst>
          </p:cNvPr>
          <p:cNvSpPr txBox="1"/>
          <p:nvPr/>
        </p:nvSpPr>
        <p:spPr>
          <a:xfrm>
            <a:off x="7204364" y="969818"/>
            <a:ext cx="184731" cy="369332"/>
          </a:xfrm>
          <a:prstGeom prst="rect">
            <a:avLst/>
          </a:prstGeom>
          <a:noFill/>
        </p:spPr>
        <p:txBody>
          <a:bodyPr wrap="none" rtlCol="0">
            <a:spAutoFit/>
          </a:bodyPr>
          <a:lstStyle/>
          <a:p>
            <a:endParaRPr lang="it-IT" dirty="0"/>
          </a:p>
        </p:txBody>
      </p:sp>
      <p:graphicFrame>
        <p:nvGraphicFramePr>
          <p:cNvPr id="8" name="Grafico 7">
            <a:extLst>
              <a:ext uri="{FF2B5EF4-FFF2-40B4-BE49-F238E27FC236}">
                <a16:creationId xmlns:a16="http://schemas.microsoft.com/office/drawing/2014/main" xmlns="" id="{BABEC34B-BF70-B742-B126-738BE0564A27}"/>
              </a:ext>
            </a:extLst>
          </p:cNvPr>
          <p:cNvGraphicFramePr>
            <a:graphicFrameLocks/>
          </p:cNvGraphicFramePr>
          <p:nvPr>
            <p:extLst>
              <p:ext uri="{D42A27DB-BD31-4B8C-83A1-F6EECF244321}">
                <p14:modId xmlns:p14="http://schemas.microsoft.com/office/powerpoint/2010/main" val="1222864842"/>
              </p:ext>
            </p:extLst>
          </p:nvPr>
        </p:nvGraphicFramePr>
        <p:xfrm>
          <a:off x="4521200" y="1181100"/>
          <a:ext cx="4260850" cy="51752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2168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89546114-20B8-2B4C-8140-2E31181158B3}" type="slidenum">
              <a:rPr lang="it-IT" smtClean="0"/>
              <a:t>4</a:t>
            </a:fld>
            <a:endParaRPr lang="it-IT" dirty="0"/>
          </a:p>
        </p:txBody>
      </p:sp>
      <p:sp>
        <p:nvSpPr>
          <p:cNvPr id="7" name="Segnaposto piè di pagina 1">
            <a:extLst>
              <a:ext uri="{FF2B5EF4-FFF2-40B4-BE49-F238E27FC236}">
                <a16:creationId xmlns:a16="http://schemas.microsoft.com/office/drawing/2014/main" xmlns="" id="{D7FF8283-E1A8-9B45-BC5F-0C046AEE28A5}"/>
              </a:ext>
            </a:extLst>
          </p:cNvPr>
          <p:cNvSpPr>
            <a:spLocks noGrp="1"/>
          </p:cNvSpPr>
          <p:nvPr>
            <p:ph type="ftr" sz="quarter" idx="11"/>
          </p:nvPr>
        </p:nvSpPr>
        <p:spPr>
          <a:xfrm>
            <a:off x="2184400" y="6356350"/>
            <a:ext cx="4902200" cy="365125"/>
          </a:xfrm>
        </p:spPr>
        <p:txBody>
          <a:bodyPr/>
          <a:lstStyle/>
          <a:p>
            <a:r>
              <a:rPr lang="it-IT" sz="900" i="1">
                <a:solidFill>
                  <a:srgbClr val="000000"/>
                </a:solidFill>
                <a:cs typeface="Candara"/>
              </a:rPr>
              <a:t> </a:t>
            </a:r>
            <a:endParaRPr lang="it-IT" sz="900" i="1" dirty="0">
              <a:solidFill>
                <a:srgbClr val="000000"/>
              </a:solidFill>
            </a:endParaRPr>
          </a:p>
        </p:txBody>
      </p:sp>
      <p:pic>
        <p:nvPicPr>
          <p:cNvPr id="11" name="Immagine 10">
            <a:extLst>
              <a:ext uri="{FF2B5EF4-FFF2-40B4-BE49-F238E27FC236}">
                <a16:creationId xmlns:a16="http://schemas.microsoft.com/office/drawing/2014/main" xmlns="" id="{1682E449-5F88-0048-956A-1DA6D29F9210}"/>
              </a:ext>
            </a:extLst>
          </p:cNvPr>
          <p:cNvPicPr>
            <a:picLocks noChangeAspect="1"/>
          </p:cNvPicPr>
          <p:nvPr/>
        </p:nvPicPr>
        <p:blipFill>
          <a:blip r:embed="rId2"/>
          <a:stretch>
            <a:fillRect/>
          </a:stretch>
        </p:blipFill>
        <p:spPr>
          <a:xfrm>
            <a:off x="3446127" y="386257"/>
            <a:ext cx="2232248" cy="634628"/>
          </a:xfrm>
          <a:prstGeom prst="rect">
            <a:avLst/>
          </a:prstGeom>
        </p:spPr>
      </p:pic>
      <p:graphicFrame>
        <p:nvGraphicFramePr>
          <p:cNvPr id="6" name="Grafico 5">
            <a:extLst>
              <a:ext uri="{FF2B5EF4-FFF2-40B4-BE49-F238E27FC236}">
                <a16:creationId xmlns:a16="http://schemas.microsoft.com/office/drawing/2014/main" xmlns="" id="{32B0D6E4-A7BE-47ED-9CE0-7A28C032252D}"/>
              </a:ext>
            </a:extLst>
          </p:cNvPr>
          <p:cNvGraphicFramePr>
            <a:graphicFrameLocks/>
          </p:cNvGraphicFramePr>
          <p:nvPr>
            <p:extLst>
              <p:ext uri="{D42A27DB-BD31-4B8C-83A1-F6EECF244321}">
                <p14:modId xmlns:p14="http://schemas.microsoft.com/office/powerpoint/2010/main" val="1365240579"/>
              </p:ext>
            </p:extLst>
          </p:nvPr>
        </p:nvGraphicFramePr>
        <p:xfrm>
          <a:off x="288925" y="1489197"/>
          <a:ext cx="4676775" cy="4398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co 7">
            <a:extLst>
              <a:ext uri="{FF2B5EF4-FFF2-40B4-BE49-F238E27FC236}">
                <a16:creationId xmlns:a16="http://schemas.microsoft.com/office/drawing/2014/main" xmlns="" id="{59D58AC5-CAF9-7F49-8B09-F5E2D021E6FF}"/>
              </a:ext>
            </a:extLst>
          </p:cNvPr>
          <p:cNvGraphicFramePr>
            <a:graphicFrameLocks/>
          </p:cNvGraphicFramePr>
          <p:nvPr>
            <p:extLst>
              <p:ext uri="{D42A27DB-BD31-4B8C-83A1-F6EECF244321}">
                <p14:modId xmlns:p14="http://schemas.microsoft.com/office/powerpoint/2010/main" val="1891608163"/>
              </p:ext>
            </p:extLst>
          </p:nvPr>
        </p:nvGraphicFramePr>
        <p:xfrm>
          <a:off x="4762500" y="1439863"/>
          <a:ext cx="4381500" cy="44481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396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89546114-20B8-2B4C-8140-2E31181158B3}" type="slidenum">
              <a:rPr lang="it-IT" smtClean="0"/>
              <a:t>5</a:t>
            </a:fld>
            <a:endParaRPr lang="it-IT" dirty="0"/>
          </a:p>
        </p:txBody>
      </p:sp>
      <p:sp>
        <p:nvSpPr>
          <p:cNvPr id="7" name="Segnaposto piè di pagina 1">
            <a:extLst>
              <a:ext uri="{FF2B5EF4-FFF2-40B4-BE49-F238E27FC236}">
                <a16:creationId xmlns:a16="http://schemas.microsoft.com/office/drawing/2014/main" xmlns="" id="{D7FF8283-E1A8-9B45-BC5F-0C046AEE28A5}"/>
              </a:ext>
            </a:extLst>
          </p:cNvPr>
          <p:cNvSpPr>
            <a:spLocks noGrp="1"/>
          </p:cNvSpPr>
          <p:nvPr>
            <p:ph type="ftr" sz="quarter" idx="11"/>
          </p:nvPr>
        </p:nvSpPr>
        <p:spPr>
          <a:xfrm>
            <a:off x="2184400" y="6356350"/>
            <a:ext cx="4902200" cy="365125"/>
          </a:xfrm>
        </p:spPr>
        <p:txBody>
          <a:bodyPr/>
          <a:lstStyle/>
          <a:p>
            <a:r>
              <a:rPr lang="it-IT" sz="900" i="1">
                <a:solidFill>
                  <a:srgbClr val="000000"/>
                </a:solidFill>
                <a:cs typeface="Candara"/>
              </a:rPr>
              <a:t> </a:t>
            </a:r>
            <a:endParaRPr lang="it-IT" sz="900" i="1" dirty="0">
              <a:solidFill>
                <a:srgbClr val="000000"/>
              </a:solidFill>
            </a:endParaRPr>
          </a:p>
        </p:txBody>
      </p:sp>
      <p:pic>
        <p:nvPicPr>
          <p:cNvPr id="11" name="Immagine 10">
            <a:extLst>
              <a:ext uri="{FF2B5EF4-FFF2-40B4-BE49-F238E27FC236}">
                <a16:creationId xmlns:a16="http://schemas.microsoft.com/office/drawing/2014/main" xmlns="" id="{1682E449-5F88-0048-956A-1DA6D29F9210}"/>
              </a:ext>
            </a:extLst>
          </p:cNvPr>
          <p:cNvPicPr>
            <a:picLocks noChangeAspect="1"/>
          </p:cNvPicPr>
          <p:nvPr/>
        </p:nvPicPr>
        <p:blipFill>
          <a:blip r:embed="rId2"/>
          <a:stretch>
            <a:fillRect/>
          </a:stretch>
        </p:blipFill>
        <p:spPr>
          <a:xfrm>
            <a:off x="3446127" y="843457"/>
            <a:ext cx="2232248" cy="634628"/>
          </a:xfrm>
          <a:prstGeom prst="rect">
            <a:avLst/>
          </a:prstGeom>
        </p:spPr>
      </p:pic>
      <p:graphicFrame>
        <p:nvGraphicFramePr>
          <p:cNvPr id="6" name="Grafico 5">
            <a:extLst>
              <a:ext uri="{FF2B5EF4-FFF2-40B4-BE49-F238E27FC236}">
                <a16:creationId xmlns:a16="http://schemas.microsoft.com/office/drawing/2014/main" xmlns="" id="{4F9A6090-2764-409C-A43C-BBAA6235D9B2}"/>
              </a:ext>
            </a:extLst>
          </p:cNvPr>
          <p:cNvGraphicFramePr>
            <a:graphicFrameLocks/>
          </p:cNvGraphicFramePr>
          <p:nvPr>
            <p:extLst>
              <p:ext uri="{D42A27DB-BD31-4B8C-83A1-F6EECF244321}">
                <p14:modId xmlns:p14="http://schemas.microsoft.com/office/powerpoint/2010/main" val="2068164867"/>
              </p:ext>
            </p:extLst>
          </p:nvPr>
        </p:nvGraphicFramePr>
        <p:xfrm>
          <a:off x="180110" y="1478085"/>
          <a:ext cx="4627418" cy="47988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co 7">
            <a:extLst>
              <a:ext uri="{FF2B5EF4-FFF2-40B4-BE49-F238E27FC236}">
                <a16:creationId xmlns:a16="http://schemas.microsoft.com/office/drawing/2014/main" xmlns="" id="{22F012E1-61B0-9842-A18D-B8EE6C0BA967}"/>
              </a:ext>
            </a:extLst>
          </p:cNvPr>
          <p:cNvGraphicFramePr>
            <a:graphicFrameLocks/>
          </p:cNvGraphicFramePr>
          <p:nvPr>
            <p:extLst>
              <p:ext uri="{D42A27DB-BD31-4B8C-83A1-F6EECF244321}">
                <p14:modId xmlns:p14="http://schemas.microsoft.com/office/powerpoint/2010/main" val="1971597535"/>
              </p:ext>
            </p:extLst>
          </p:nvPr>
        </p:nvGraphicFramePr>
        <p:xfrm>
          <a:off x="4597400" y="1478086"/>
          <a:ext cx="4213225" cy="46750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963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Segnaposto piè di pagina 1">
            <a:extLst>
              <a:ext uri="{FF2B5EF4-FFF2-40B4-BE49-F238E27FC236}">
                <a16:creationId xmlns:a16="http://schemas.microsoft.com/office/drawing/2014/main" xmlns="" id="{D7FF8283-E1A8-9B45-BC5F-0C046AEE28A5}"/>
              </a:ext>
            </a:extLst>
          </p:cNvPr>
          <p:cNvSpPr>
            <a:spLocks noGrp="1"/>
          </p:cNvSpPr>
          <p:nvPr>
            <p:ph type="ftr" sz="quarter" idx="11"/>
          </p:nvPr>
        </p:nvSpPr>
        <p:spPr/>
        <p:txBody>
          <a:bodyPr/>
          <a:lstStyle/>
          <a:p>
            <a:r>
              <a:rPr lang="it-IT" sz="900" i="1">
                <a:solidFill>
                  <a:srgbClr val="000000"/>
                </a:solidFill>
                <a:cs typeface="Candara"/>
              </a:rPr>
              <a:t> </a:t>
            </a:r>
            <a:endParaRPr lang="it-IT" sz="900" i="1" dirty="0">
              <a:solidFill>
                <a:srgbClr val="000000"/>
              </a:solidFill>
            </a:endParaRPr>
          </a:p>
        </p:txBody>
      </p:sp>
      <p:sp>
        <p:nvSpPr>
          <p:cNvPr id="3" name="Segnaposto numero diapositiva 2"/>
          <p:cNvSpPr>
            <a:spLocks noGrp="1"/>
          </p:cNvSpPr>
          <p:nvPr>
            <p:ph type="sldNum" sz="quarter" idx="12"/>
          </p:nvPr>
        </p:nvSpPr>
        <p:spPr/>
        <p:txBody>
          <a:bodyPr/>
          <a:lstStyle/>
          <a:p>
            <a:fld id="{89546114-20B8-2B4C-8140-2E31181158B3}" type="slidenum">
              <a:rPr lang="it-IT" smtClean="0"/>
              <a:t>6</a:t>
            </a:fld>
            <a:endParaRPr lang="it-IT" dirty="0"/>
          </a:p>
        </p:txBody>
      </p:sp>
      <p:pic>
        <p:nvPicPr>
          <p:cNvPr id="11" name="Immagine 10">
            <a:extLst>
              <a:ext uri="{FF2B5EF4-FFF2-40B4-BE49-F238E27FC236}">
                <a16:creationId xmlns:a16="http://schemas.microsoft.com/office/drawing/2014/main" xmlns="" id="{1682E449-5F88-0048-956A-1DA6D29F9210}"/>
              </a:ext>
            </a:extLst>
          </p:cNvPr>
          <p:cNvPicPr>
            <a:picLocks noChangeAspect="1"/>
          </p:cNvPicPr>
          <p:nvPr/>
        </p:nvPicPr>
        <p:blipFill>
          <a:blip r:embed="rId2"/>
          <a:stretch>
            <a:fillRect/>
          </a:stretch>
        </p:blipFill>
        <p:spPr>
          <a:xfrm>
            <a:off x="3455876" y="136525"/>
            <a:ext cx="2232248" cy="634628"/>
          </a:xfrm>
          <a:prstGeom prst="rect">
            <a:avLst/>
          </a:prstGeom>
        </p:spPr>
      </p:pic>
      <p:graphicFrame>
        <p:nvGraphicFramePr>
          <p:cNvPr id="6" name="Grafico 5">
            <a:extLst>
              <a:ext uri="{FF2B5EF4-FFF2-40B4-BE49-F238E27FC236}">
                <a16:creationId xmlns:a16="http://schemas.microsoft.com/office/drawing/2014/main" xmlns="" id="{FFAD6B3B-F39B-4108-820C-623D18B9C84D}"/>
              </a:ext>
            </a:extLst>
          </p:cNvPr>
          <p:cNvGraphicFramePr>
            <a:graphicFrameLocks/>
          </p:cNvGraphicFramePr>
          <p:nvPr>
            <p:extLst>
              <p:ext uri="{D42A27DB-BD31-4B8C-83A1-F6EECF244321}">
                <p14:modId xmlns:p14="http://schemas.microsoft.com/office/powerpoint/2010/main" val="1366325057"/>
              </p:ext>
            </p:extLst>
          </p:nvPr>
        </p:nvGraphicFramePr>
        <p:xfrm>
          <a:off x="311150" y="992001"/>
          <a:ext cx="4527550" cy="5143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co 7">
            <a:extLst>
              <a:ext uri="{FF2B5EF4-FFF2-40B4-BE49-F238E27FC236}">
                <a16:creationId xmlns:a16="http://schemas.microsoft.com/office/drawing/2014/main" xmlns="" id="{5FC3F46C-8D27-394F-9D9C-00B2A2066997}"/>
              </a:ext>
            </a:extLst>
          </p:cNvPr>
          <p:cNvGraphicFramePr>
            <a:graphicFrameLocks/>
          </p:cNvGraphicFramePr>
          <p:nvPr>
            <p:extLst>
              <p:ext uri="{D42A27DB-BD31-4B8C-83A1-F6EECF244321}">
                <p14:modId xmlns:p14="http://schemas.microsoft.com/office/powerpoint/2010/main" val="2963260269"/>
              </p:ext>
            </p:extLst>
          </p:nvPr>
        </p:nvGraphicFramePr>
        <p:xfrm>
          <a:off x="4635500" y="992001"/>
          <a:ext cx="4343400" cy="50849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126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Segnaposto piè di pagina 1">
            <a:extLst>
              <a:ext uri="{FF2B5EF4-FFF2-40B4-BE49-F238E27FC236}">
                <a16:creationId xmlns:a16="http://schemas.microsoft.com/office/drawing/2014/main" xmlns="" id="{D7FF8283-E1A8-9B45-BC5F-0C046AEE28A5}"/>
              </a:ext>
            </a:extLst>
          </p:cNvPr>
          <p:cNvSpPr>
            <a:spLocks noGrp="1"/>
          </p:cNvSpPr>
          <p:nvPr>
            <p:ph type="ftr" sz="quarter" idx="11"/>
          </p:nvPr>
        </p:nvSpPr>
        <p:spPr/>
        <p:txBody>
          <a:bodyPr/>
          <a:lstStyle/>
          <a:p>
            <a:r>
              <a:rPr lang="it-IT" sz="900" i="1">
                <a:solidFill>
                  <a:srgbClr val="000000"/>
                </a:solidFill>
                <a:cs typeface="Candara"/>
              </a:rPr>
              <a:t> </a:t>
            </a:r>
            <a:endParaRPr lang="it-IT" sz="900" i="1" dirty="0">
              <a:solidFill>
                <a:srgbClr val="000000"/>
              </a:solidFill>
            </a:endParaRPr>
          </a:p>
        </p:txBody>
      </p:sp>
      <p:sp>
        <p:nvSpPr>
          <p:cNvPr id="3" name="Segnaposto numero diapositiva 2"/>
          <p:cNvSpPr>
            <a:spLocks noGrp="1"/>
          </p:cNvSpPr>
          <p:nvPr>
            <p:ph type="sldNum" sz="quarter" idx="12"/>
          </p:nvPr>
        </p:nvSpPr>
        <p:spPr/>
        <p:txBody>
          <a:bodyPr/>
          <a:lstStyle/>
          <a:p>
            <a:fld id="{89546114-20B8-2B4C-8140-2E31181158B3}" type="slidenum">
              <a:rPr lang="it-IT" smtClean="0"/>
              <a:t>7</a:t>
            </a:fld>
            <a:endParaRPr lang="it-IT" dirty="0"/>
          </a:p>
        </p:txBody>
      </p:sp>
      <p:pic>
        <p:nvPicPr>
          <p:cNvPr id="11" name="Immagine 10">
            <a:extLst>
              <a:ext uri="{FF2B5EF4-FFF2-40B4-BE49-F238E27FC236}">
                <a16:creationId xmlns:a16="http://schemas.microsoft.com/office/drawing/2014/main" xmlns="" id="{1682E449-5F88-0048-956A-1DA6D29F9210}"/>
              </a:ext>
            </a:extLst>
          </p:cNvPr>
          <p:cNvPicPr>
            <a:picLocks noChangeAspect="1"/>
          </p:cNvPicPr>
          <p:nvPr/>
        </p:nvPicPr>
        <p:blipFill>
          <a:blip r:embed="rId2"/>
          <a:stretch>
            <a:fillRect/>
          </a:stretch>
        </p:blipFill>
        <p:spPr>
          <a:xfrm>
            <a:off x="3455876" y="136525"/>
            <a:ext cx="2232248" cy="634628"/>
          </a:xfrm>
          <a:prstGeom prst="rect">
            <a:avLst/>
          </a:prstGeom>
        </p:spPr>
      </p:pic>
      <p:graphicFrame>
        <p:nvGraphicFramePr>
          <p:cNvPr id="8" name="Grafico 7">
            <a:extLst>
              <a:ext uri="{FF2B5EF4-FFF2-40B4-BE49-F238E27FC236}">
                <a16:creationId xmlns:a16="http://schemas.microsoft.com/office/drawing/2014/main" xmlns="" id="{B1817CA1-F183-4A69-B647-29DE8C317B5C}"/>
              </a:ext>
            </a:extLst>
          </p:cNvPr>
          <p:cNvGraphicFramePr>
            <a:graphicFrameLocks/>
          </p:cNvGraphicFramePr>
          <p:nvPr>
            <p:extLst>
              <p:ext uri="{D42A27DB-BD31-4B8C-83A1-F6EECF244321}">
                <p14:modId xmlns:p14="http://schemas.microsoft.com/office/powerpoint/2010/main" val="1477427632"/>
              </p:ext>
            </p:extLst>
          </p:nvPr>
        </p:nvGraphicFramePr>
        <p:xfrm>
          <a:off x="141529" y="857250"/>
          <a:ext cx="8860942" cy="5248275"/>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Connettore 1 3">
            <a:extLst>
              <a:ext uri="{FF2B5EF4-FFF2-40B4-BE49-F238E27FC236}">
                <a16:creationId xmlns:a16="http://schemas.microsoft.com/office/drawing/2014/main" xmlns="" id="{EC0238F3-A283-954E-8673-82F87F8366B0}"/>
              </a:ext>
            </a:extLst>
          </p:cNvPr>
          <p:cNvCxnSpPr>
            <a:cxnSpLocks/>
          </p:cNvCxnSpPr>
          <p:nvPr/>
        </p:nvCxnSpPr>
        <p:spPr>
          <a:xfrm>
            <a:off x="1052945" y="3771900"/>
            <a:ext cx="97905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CasellaDiTesto 5">
            <a:extLst>
              <a:ext uri="{FF2B5EF4-FFF2-40B4-BE49-F238E27FC236}">
                <a16:creationId xmlns:a16="http://schemas.microsoft.com/office/drawing/2014/main" xmlns="" id="{26299362-DA2E-BB4F-9DDA-9EF3FD6252DE}"/>
              </a:ext>
            </a:extLst>
          </p:cNvPr>
          <p:cNvSpPr txBox="1"/>
          <p:nvPr/>
        </p:nvSpPr>
        <p:spPr>
          <a:xfrm>
            <a:off x="1587500" y="3494901"/>
            <a:ext cx="609600" cy="276999"/>
          </a:xfrm>
          <a:prstGeom prst="rect">
            <a:avLst/>
          </a:prstGeom>
          <a:noFill/>
        </p:spPr>
        <p:txBody>
          <a:bodyPr wrap="square" rtlCol="0">
            <a:spAutoFit/>
          </a:bodyPr>
          <a:lstStyle/>
          <a:p>
            <a:r>
              <a:rPr lang="it-IT" sz="1200" b="1" dirty="0">
                <a:solidFill>
                  <a:srgbClr val="FF0000"/>
                </a:solidFill>
              </a:rPr>
              <a:t>60%</a:t>
            </a:r>
          </a:p>
        </p:txBody>
      </p:sp>
      <p:cxnSp>
        <p:nvCxnSpPr>
          <p:cNvPr id="10" name="Connettore 1 9">
            <a:extLst>
              <a:ext uri="{FF2B5EF4-FFF2-40B4-BE49-F238E27FC236}">
                <a16:creationId xmlns:a16="http://schemas.microsoft.com/office/drawing/2014/main" xmlns="" id="{1FAFDD28-DE38-9C4D-8987-5BEAB8616D20}"/>
              </a:ext>
            </a:extLst>
          </p:cNvPr>
          <p:cNvCxnSpPr>
            <a:cxnSpLocks/>
          </p:cNvCxnSpPr>
          <p:nvPr/>
        </p:nvCxnSpPr>
        <p:spPr>
          <a:xfrm>
            <a:off x="2369127" y="4445000"/>
            <a:ext cx="94557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CasellaDiTesto 11">
            <a:extLst>
              <a:ext uri="{FF2B5EF4-FFF2-40B4-BE49-F238E27FC236}">
                <a16:creationId xmlns:a16="http://schemas.microsoft.com/office/drawing/2014/main" xmlns="" id="{68E6369E-7C8E-1B49-8631-074ADC11B842}"/>
              </a:ext>
            </a:extLst>
          </p:cNvPr>
          <p:cNvSpPr txBox="1"/>
          <p:nvPr/>
        </p:nvSpPr>
        <p:spPr>
          <a:xfrm>
            <a:off x="2846276" y="4168001"/>
            <a:ext cx="609600" cy="276999"/>
          </a:xfrm>
          <a:prstGeom prst="rect">
            <a:avLst/>
          </a:prstGeom>
          <a:noFill/>
        </p:spPr>
        <p:txBody>
          <a:bodyPr wrap="square" rtlCol="0">
            <a:spAutoFit/>
          </a:bodyPr>
          <a:lstStyle/>
          <a:p>
            <a:r>
              <a:rPr lang="it-IT" sz="1200" b="1" dirty="0">
                <a:solidFill>
                  <a:srgbClr val="FF0000"/>
                </a:solidFill>
              </a:rPr>
              <a:t>77%</a:t>
            </a:r>
          </a:p>
        </p:txBody>
      </p:sp>
      <p:cxnSp>
        <p:nvCxnSpPr>
          <p:cNvPr id="13" name="Connettore 1 12">
            <a:extLst>
              <a:ext uri="{FF2B5EF4-FFF2-40B4-BE49-F238E27FC236}">
                <a16:creationId xmlns:a16="http://schemas.microsoft.com/office/drawing/2014/main" xmlns="" id="{0D3C754D-5F5D-AE4A-9231-8B0F0C3BC8BC}"/>
              </a:ext>
            </a:extLst>
          </p:cNvPr>
          <p:cNvCxnSpPr>
            <a:cxnSpLocks/>
          </p:cNvCxnSpPr>
          <p:nvPr/>
        </p:nvCxnSpPr>
        <p:spPr>
          <a:xfrm>
            <a:off x="3560618" y="3987800"/>
            <a:ext cx="101138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CasellaDiTesto 13">
            <a:extLst>
              <a:ext uri="{FF2B5EF4-FFF2-40B4-BE49-F238E27FC236}">
                <a16:creationId xmlns:a16="http://schemas.microsoft.com/office/drawing/2014/main" xmlns="" id="{90E19452-931A-8648-9F65-D5D751A10941}"/>
              </a:ext>
            </a:extLst>
          </p:cNvPr>
          <p:cNvSpPr txBox="1"/>
          <p:nvPr/>
        </p:nvSpPr>
        <p:spPr>
          <a:xfrm>
            <a:off x="4090876" y="3697715"/>
            <a:ext cx="609600" cy="276999"/>
          </a:xfrm>
          <a:prstGeom prst="rect">
            <a:avLst/>
          </a:prstGeom>
          <a:noFill/>
        </p:spPr>
        <p:txBody>
          <a:bodyPr wrap="square" rtlCol="0">
            <a:spAutoFit/>
          </a:bodyPr>
          <a:lstStyle/>
          <a:p>
            <a:r>
              <a:rPr lang="it-IT" sz="1200" b="1" dirty="0">
                <a:solidFill>
                  <a:srgbClr val="FF0000"/>
                </a:solidFill>
              </a:rPr>
              <a:t>66%</a:t>
            </a:r>
          </a:p>
        </p:txBody>
      </p:sp>
      <p:cxnSp>
        <p:nvCxnSpPr>
          <p:cNvPr id="15" name="Connettore 1 14">
            <a:extLst>
              <a:ext uri="{FF2B5EF4-FFF2-40B4-BE49-F238E27FC236}">
                <a16:creationId xmlns:a16="http://schemas.microsoft.com/office/drawing/2014/main" xmlns="" id="{84856045-6121-CF49-9867-0EC17F13BC4B}"/>
              </a:ext>
            </a:extLst>
          </p:cNvPr>
          <p:cNvCxnSpPr>
            <a:cxnSpLocks/>
          </p:cNvCxnSpPr>
          <p:nvPr/>
        </p:nvCxnSpPr>
        <p:spPr>
          <a:xfrm>
            <a:off x="4835236" y="4179638"/>
            <a:ext cx="96079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xmlns="" id="{43D020C5-E0D9-FA40-B6D4-15B71CA655D0}"/>
              </a:ext>
            </a:extLst>
          </p:cNvPr>
          <p:cNvSpPr txBox="1"/>
          <p:nvPr/>
        </p:nvSpPr>
        <p:spPr>
          <a:xfrm>
            <a:off x="6653324" y="3064730"/>
            <a:ext cx="609600" cy="276999"/>
          </a:xfrm>
          <a:prstGeom prst="rect">
            <a:avLst/>
          </a:prstGeom>
          <a:noFill/>
        </p:spPr>
        <p:txBody>
          <a:bodyPr wrap="square" rtlCol="0">
            <a:spAutoFit/>
          </a:bodyPr>
          <a:lstStyle/>
          <a:p>
            <a:r>
              <a:rPr lang="it-IT" sz="1200" b="1" dirty="0">
                <a:solidFill>
                  <a:srgbClr val="FF0000"/>
                </a:solidFill>
              </a:rPr>
              <a:t>50%</a:t>
            </a:r>
          </a:p>
        </p:txBody>
      </p:sp>
      <p:cxnSp>
        <p:nvCxnSpPr>
          <p:cNvPr id="17" name="Connettore 1 16">
            <a:extLst>
              <a:ext uri="{FF2B5EF4-FFF2-40B4-BE49-F238E27FC236}">
                <a16:creationId xmlns:a16="http://schemas.microsoft.com/office/drawing/2014/main" xmlns="" id="{BF2ADF2F-F70F-7741-AB84-4A212EDFDC31}"/>
              </a:ext>
            </a:extLst>
          </p:cNvPr>
          <p:cNvCxnSpPr>
            <a:cxnSpLocks/>
          </p:cNvCxnSpPr>
          <p:nvPr/>
        </p:nvCxnSpPr>
        <p:spPr>
          <a:xfrm>
            <a:off x="6137564" y="3355201"/>
            <a:ext cx="99983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CasellaDiTesto 17">
            <a:extLst>
              <a:ext uri="{FF2B5EF4-FFF2-40B4-BE49-F238E27FC236}">
                <a16:creationId xmlns:a16="http://schemas.microsoft.com/office/drawing/2014/main" xmlns="" id="{7B1A79BA-7C4D-AB49-8D2C-5CC9E446A0AD}"/>
              </a:ext>
            </a:extLst>
          </p:cNvPr>
          <p:cNvSpPr txBox="1"/>
          <p:nvPr/>
        </p:nvSpPr>
        <p:spPr>
          <a:xfrm>
            <a:off x="5410200" y="3891002"/>
            <a:ext cx="609600" cy="276999"/>
          </a:xfrm>
          <a:prstGeom prst="rect">
            <a:avLst/>
          </a:prstGeom>
          <a:noFill/>
        </p:spPr>
        <p:txBody>
          <a:bodyPr wrap="square" rtlCol="0">
            <a:spAutoFit/>
          </a:bodyPr>
          <a:lstStyle/>
          <a:p>
            <a:r>
              <a:rPr lang="it-IT" sz="1200" b="1" dirty="0">
                <a:solidFill>
                  <a:srgbClr val="FF0000"/>
                </a:solidFill>
              </a:rPr>
              <a:t>69%</a:t>
            </a:r>
          </a:p>
        </p:txBody>
      </p:sp>
      <p:cxnSp>
        <p:nvCxnSpPr>
          <p:cNvPr id="19" name="Connettore 2 18">
            <a:extLst>
              <a:ext uri="{FF2B5EF4-FFF2-40B4-BE49-F238E27FC236}">
                <a16:creationId xmlns:a16="http://schemas.microsoft.com/office/drawing/2014/main" xmlns="" id="{7CEB9083-137C-F94A-AB46-7ACC0CA2C922}"/>
              </a:ext>
            </a:extLst>
          </p:cNvPr>
          <p:cNvCxnSpPr>
            <a:cxnSpLocks/>
          </p:cNvCxnSpPr>
          <p:nvPr/>
        </p:nvCxnSpPr>
        <p:spPr>
          <a:xfrm flipV="1">
            <a:off x="2024128" y="1337876"/>
            <a:ext cx="7872" cy="2390976"/>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nettore 2 19">
            <a:extLst>
              <a:ext uri="{FF2B5EF4-FFF2-40B4-BE49-F238E27FC236}">
                <a16:creationId xmlns:a16="http://schemas.microsoft.com/office/drawing/2014/main" xmlns="" id="{D232DCE5-CFC5-D044-BBAA-FA6A20405913}"/>
              </a:ext>
            </a:extLst>
          </p:cNvPr>
          <p:cNvCxnSpPr>
            <a:cxnSpLocks/>
          </p:cNvCxnSpPr>
          <p:nvPr/>
        </p:nvCxnSpPr>
        <p:spPr>
          <a:xfrm flipV="1">
            <a:off x="3326455" y="1337876"/>
            <a:ext cx="0" cy="3107124"/>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nettore 2 20">
            <a:extLst>
              <a:ext uri="{FF2B5EF4-FFF2-40B4-BE49-F238E27FC236}">
                <a16:creationId xmlns:a16="http://schemas.microsoft.com/office/drawing/2014/main" xmlns="" id="{25CB068D-C04E-5F4F-AE09-B4A633130801}"/>
              </a:ext>
            </a:extLst>
          </p:cNvPr>
          <p:cNvCxnSpPr>
            <a:cxnSpLocks/>
          </p:cNvCxnSpPr>
          <p:nvPr/>
        </p:nvCxnSpPr>
        <p:spPr>
          <a:xfrm flipV="1">
            <a:off x="4538728" y="1337877"/>
            <a:ext cx="0" cy="2636837"/>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Connettore 2 21">
            <a:extLst>
              <a:ext uri="{FF2B5EF4-FFF2-40B4-BE49-F238E27FC236}">
                <a16:creationId xmlns:a16="http://schemas.microsoft.com/office/drawing/2014/main" xmlns="" id="{F6038378-7BD9-4342-80BB-AB6C0E14FFAB}"/>
              </a:ext>
            </a:extLst>
          </p:cNvPr>
          <p:cNvCxnSpPr>
            <a:cxnSpLocks/>
          </p:cNvCxnSpPr>
          <p:nvPr/>
        </p:nvCxnSpPr>
        <p:spPr>
          <a:xfrm flipV="1">
            <a:off x="5796028" y="1337877"/>
            <a:ext cx="0" cy="2830124"/>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Connettore 2 24">
            <a:extLst>
              <a:ext uri="{FF2B5EF4-FFF2-40B4-BE49-F238E27FC236}">
                <a16:creationId xmlns:a16="http://schemas.microsoft.com/office/drawing/2014/main" xmlns="" id="{5F8BAA21-9E6D-CB44-89C5-9CCE893040CC}"/>
              </a:ext>
            </a:extLst>
          </p:cNvPr>
          <p:cNvCxnSpPr>
            <a:cxnSpLocks/>
          </p:cNvCxnSpPr>
          <p:nvPr/>
        </p:nvCxnSpPr>
        <p:spPr>
          <a:xfrm flipH="1" flipV="1">
            <a:off x="7137400" y="1337876"/>
            <a:ext cx="4828" cy="2017325"/>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96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Segnaposto piè di pagina 1">
            <a:extLst>
              <a:ext uri="{FF2B5EF4-FFF2-40B4-BE49-F238E27FC236}">
                <a16:creationId xmlns:a16="http://schemas.microsoft.com/office/drawing/2014/main" xmlns="" id="{D7FF8283-E1A8-9B45-BC5F-0C046AEE28A5}"/>
              </a:ext>
            </a:extLst>
          </p:cNvPr>
          <p:cNvSpPr>
            <a:spLocks noGrp="1"/>
          </p:cNvSpPr>
          <p:nvPr>
            <p:ph type="ftr" sz="quarter" idx="11"/>
          </p:nvPr>
        </p:nvSpPr>
        <p:spPr/>
        <p:txBody>
          <a:bodyPr/>
          <a:lstStyle/>
          <a:p>
            <a:r>
              <a:rPr lang="it-IT" sz="900" i="1">
                <a:solidFill>
                  <a:srgbClr val="000000"/>
                </a:solidFill>
                <a:cs typeface="Candara"/>
              </a:rPr>
              <a:t> </a:t>
            </a:r>
            <a:endParaRPr lang="it-IT" sz="900" i="1" dirty="0">
              <a:solidFill>
                <a:srgbClr val="000000"/>
              </a:solidFill>
            </a:endParaRPr>
          </a:p>
        </p:txBody>
      </p:sp>
      <p:sp>
        <p:nvSpPr>
          <p:cNvPr id="3" name="Segnaposto numero diapositiva 2"/>
          <p:cNvSpPr>
            <a:spLocks noGrp="1"/>
          </p:cNvSpPr>
          <p:nvPr>
            <p:ph type="sldNum" sz="quarter" idx="12"/>
          </p:nvPr>
        </p:nvSpPr>
        <p:spPr/>
        <p:txBody>
          <a:bodyPr/>
          <a:lstStyle/>
          <a:p>
            <a:fld id="{89546114-20B8-2B4C-8140-2E31181158B3}" type="slidenum">
              <a:rPr lang="it-IT" smtClean="0"/>
              <a:t>8</a:t>
            </a:fld>
            <a:endParaRPr lang="it-IT" dirty="0"/>
          </a:p>
        </p:txBody>
      </p:sp>
      <p:pic>
        <p:nvPicPr>
          <p:cNvPr id="11" name="Immagine 10">
            <a:extLst>
              <a:ext uri="{FF2B5EF4-FFF2-40B4-BE49-F238E27FC236}">
                <a16:creationId xmlns:a16="http://schemas.microsoft.com/office/drawing/2014/main" xmlns="" id="{1682E449-5F88-0048-956A-1DA6D29F9210}"/>
              </a:ext>
            </a:extLst>
          </p:cNvPr>
          <p:cNvPicPr>
            <a:picLocks noChangeAspect="1"/>
          </p:cNvPicPr>
          <p:nvPr/>
        </p:nvPicPr>
        <p:blipFill>
          <a:blip r:embed="rId2"/>
          <a:stretch>
            <a:fillRect/>
          </a:stretch>
        </p:blipFill>
        <p:spPr>
          <a:xfrm>
            <a:off x="3455876" y="136525"/>
            <a:ext cx="2232248" cy="634628"/>
          </a:xfrm>
          <a:prstGeom prst="rect">
            <a:avLst/>
          </a:prstGeom>
        </p:spPr>
      </p:pic>
      <p:graphicFrame>
        <p:nvGraphicFramePr>
          <p:cNvPr id="6" name="Grafico 5">
            <a:extLst>
              <a:ext uri="{FF2B5EF4-FFF2-40B4-BE49-F238E27FC236}">
                <a16:creationId xmlns:a16="http://schemas.microsoft.com/office/drawing/2014/main" xmlns="" id="{93AFA40C-515B-45F1-A46D-545C80AD9273}"/>
              </a:ext>
            </a:extLst>
          </p:cNvPr>
          <p:cNvGraphicFramePr>
            <a:graphicFrameLocks/>
          </p:cNvGraphicFramePr>
          <p:nvPr>
            <p:extLst>
              <p:ext uri="{D42A27DB-BD31-4B8C-83A1-F6EECF244321}">
                <p14:modId xmlns:p14="http://schemas.microsoft.com/office/powerpoint/2010/main" val="1402618969"/>
              </p:ext>
            </p:extLst>
          </p:nvPr>
        </p:nvGraphicFramePr>
        <p:xfrm>
          <a:off x="180975" y="990414"/>
          <a:ext cx="4492626" cy="5146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co 7">
            <a:extLst>
              <a:ext uri="{FF2B5EF4-FFF2-40B4-BE49-F238E27FC236}">
                <a16:creationId xmlns:a16="http://schemas.microsoft.com/office/drawing/2014/main" xmlns="" id="{9ADC33D7-BE98-3E43-B88B-67F92621A6CD}"/>
              </a:ext>
            </a:extLst>
          </p:cNvPr>
          <p:cNvGraphicFramePr>
            <a:graphicFrameLocks/>
          </p:cNvGraphicFramePr>
          <p:nvPr>
            <p:extLst>
              <p:ext uri="{D42A27DB-BD31-4B8C-83A1-F6EECF244321}">
                <p14:modId xmlns:p14="http://schemas.microsoft.com/office/powerpoint/2010/main" val="106213010"/>
              </p:ext>
            </p:extLst>
          </p:nvPr>
        </p:nvGraphicFramePr>
        <p:xfrm>
          <a:off x="4673600" y="990414"/>
          <a:ext cx="4305299" cy="5134161"/>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Connettore 1 8">
            <a:extLst>
              <a:ext uri="{FF2B5EF4-FFF2-40B4-BE49-F238E27FC236}">
                <a16:creationId xmlns:a16="http://schemas.microsoft.com/office/drawing/2014/main" xmlns="" id="{C2D386C3-0C05-7D40-8C8F-0837EC8A30DA}"/>
              </a:ext>
            </a:extLst>
          </p:cNvPr>
          <p:cNvCxnSpPr>
            <a:cxnSpLocks/>
          </p:cNvCxnSpPr>
          <p:nvPr/>
        </p:nvCxnSpPr>
        <p:spPr>
          <a:xfrm>
            <a:off x="749300" y="3695700"/>
            <a:ext cx="15875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CasellaDiTesto 9">
            <a:extLst>
              <a:ext uri="{FF2B5EF4-FFF2-40B4-BE49-F238E27FC236}">
                <a16:creationId xmlns:a16="http://schemas.microsoft.com/office/drawing/2014/main" xmlns="" id="{C22913CE-F216-6542-B23E-6847C9FF5C2C}"/>
              </a:ext>
            </a:extLst>
          </p:cNvPr>
          <p:cNvSpPr txBox="1"/>
          <p:nvPr/>
        </p:nvSpPr>
        <p:spPr>
          <a:xfrm>
            <a:off x="1720850" y="3418701"/>
            <a:ext cx="609600" cy="276999"/>
          </a:xfrm>
          <a:prstGeom prst="rect">
            <a:avLst/>
          </a:prstGeom>
          <a:noFill/>
        </p:spPr>
        <p:txBody>
          <a:bodyPr wrap="square" rtlCol="0">
            <a:spAutoFit/>
          </a:bodyPr>
          <a:lstStyle/>
          <a:p>
            <a:r>
              <a:rPr lang="it-IT" sz="1200" b="1" dirty="0">
                <a:solidFill>
                  <a:srgbClr val="FF0000"/>
                </a:solidFill>
              </a:rPr>
              <a:t>18,3%</a:t>
            </a:r>
          </a:p>
        </p:txBody>
      </p:sp>
      <p:cxnSp>
        <p:nvCxnSpPr>
          <p:cNvPr id="12" name="Connettore 1 11">
            <a:extLst>
              <a:ext uri="{FF2B5EF4-FFF2-40B4-BE49-F238E27FC236}">
                <a16:creationId xmlns:a16="http://schemas.microsoft.com/office/drawing/2014/main" xmlns="" id="{84BA8583-86E0-504F-9126-D18970B32102}"/>
              </a:ext>
            </a:extLst>
          </p:cNvPr>
          <p:cNvCxnSpPr>
            <a:cxnSpLocks/>
          </p:cNvCxnSpPr>
          <p:nvPr/>
        </p:nvCxnSpPr>
        <p:spPr>
          <a:xfrm>
            <a:off x="5270500" y="3619500"/>
            <a:ext cx="2057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CasellaDiTesto 12">
            <a:extLst>
              <a:ext uri="{FF2B5EF4-FFF2-40B4-BE49-F238E27FC236}">
                <a16:creationId xmlns:a16="http://schemas.microsoft.com/office/drawing/2014/main" xmlns="" id="{2BA257EF-ECA2-2241-B1AE-1FE800A79009}"/>
              </a:ext>
            </a:extLst>
          </p:cNvPr>
          <p:cNvSpPr txBox="1"/>
          <p:nvPr/>
        </p:nvSpPr>
        <p:spPr>
          <a:xfrm>
            <a:off x="6718300" y="3329987"/>
            <a:ext cx="609600" cy="276999"/>
          </a:xfrm>
          <a:prstGeom prst="rect">
            <a:avLst/>
          </a:prstGeom>
          <a:noFill/>
        </p:spPr>
        <p:txBody>
          <a:bodyPr wrap="square" rtlCol="0">
            <a:spAutoFit/>
          </a:bodyPr>
          <a:lstStyle/>
          <a:p>
            <a:r>
              <a:rPr lang="it-IT" sz="1200" b="1" dirty="0">
                <a:solidFill>
                  <a:srgbClr val="FF0000"/>
                </a:solidFill>
              </a:rPr>
              <a:t>21,3%</a:t>
            </a:r>
          </a:p>
        </p:txBody>
      </p:sp>
      <p:cxnSp>
        <p:nvCxnSpPr>
          <p:cNvPr id="14" name="Connettore 2 13">
            <a:extLst>
              <a:ext uri="{FF2B5EF4-FFF2-40B4-BE49-F238E27FC236}">
                <a16:creationId xmlns:a16="http://schemas.microsoft.com/office/drawing/2014/main" xmlns="" id="{8271749B-1B49-CF47-8976-C7AD56FA33B8}"/>
              </a:ext>
            </a:extLst>
          </p:cNvPr>
          <p:cNvCxnSpPr>
            <a:cxnSpLocks/>
          </p:cNvCxnSpPr>
          <p:nvPr/>
        </p:nvCxnSpPr>
        <p:spPr>
          <a:xfrm flipH="1" flipV="1">
            <a:off x="2330450" y="2019300"/>
            <a:ext cx="6350" cy="167640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nettore 2 14">
            <a:extLst>
              <a:ext uri="{FF2B5EF4-FFF2-40B4-BE49-F238E27FC236}">
                <a16:creationId xmlns:a16="http://schemas.microsoft.com/office/drawing/2014/main" xmlns="" id="{523D9B44-BEE6-EE44-A2D4-C750AB5F7F7A}"/>
              </a:ext>
            </a:extLst>
          </p:cNvPr>
          <p:cNvCxnSpPr>
            <a:cxnSpLocks/>
          </p:cNvCxnSpPr>
          <p:nvPr/>
        </p:nvCxnSpPr>
        <p:spPr>
          <a:xfrm flipH="1" flipV="1">
            <a:off x="7324726" y="1930586"/>
            <a:ext cx="6350" cy="167640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07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89546114-20B8-2B4C-8140-2E31181158B3}" type="slidenum">
              <a:rPr lang="it-IT" smtClean="0"/>
              <a:t>9</a:t>
            </a:fld>
            <a:endParaRPr lang="it-IT" dirty="0"/>
          </a:p>
        </p:txBody>
      </p:sp>
      <p:sp>
        <p:nvSpPr>
          <p:cNvPr id="7" name="Segnaposto piè di pagina 1">
            <a:extLst>
              <a:ext uri="{FF2B5EF4-FFF2-40B4-BE49-F238E27FC236}">
                <a16:creationId xmlns:a16="http://schemas.microsoft.com/office/drawing/2014/main" xmlns="" id="{D7FF8283-E1A8-9B45-BC5F-0C046AEE28A5}"/>
              </a:ext>
            </a:extLst>
          </p:cNvPr>
          <p:cNvSpPr>
            <a:spLocks noGrp="1"/>
          </p:cNvSpPr>
          <p:nvPr>
            <p:ph type="ftr" sz="quarter" idx="11"/>
          </p:nvPr>
        </p:nvSpPr>
        <p:spPr>
          <a:xfrm>
            <a:off x="2184400" y="6356350"/>
            <a:ext cx="4902200" cy="365125"/>
          </a:xfrm>
        </p:spPr>
        <p:txBody>
          <a:bodyPr/>
          <a:lstStyle/>
          <a:p>
            <a:r>
              <a:rPr lang="it-IT" sz="900" i="1">
                <a:solidFill>
                  <a:srgbClr val="000000"/>
                </a:solidFill>
                <a:cs typeface="Candara"/>
              </a:rPr>
              <a:t> </a:t>
            </a:r>
            <a:endParaRPr lang="it-IT" sz="900" i="1" dirty="0">
              <a:solidFill>
                <a:srgbClr val="000000"/>
              </a:solidFill>
            </a:endParaRPr>
          </a:p>
        </p:txBody>
      </p:sp>
      <p:pic>
        <p:nvPicPr>
          <p:cNvPr id="11" name="Immagine 10">
            <a:extLst>
              <a:ext uri="{FF2B5EF4-FFF2-40B4-BE49-F238E27FC236}">
                <a16:creationId xmlns:a16="http://schemas.microsoft.com/office/drawing/2014/main" xmlns="" id="{1682E449-5F88-0048-956A-1DA6D29F9210}"/>
              </a:ext>
            </a:extLst>
          </p:cNvPr>
          <p:cNvPicPr>
            <a:picLocks noChangeAspect="1"/>
          </p:cNvPicPr>
          <p:nvPr/>
        </p:nvPicPr>
        <p:blipFill>
          <a:blip r:embed="rId2"/>
          <a:stretch>
            <a:fillRect/>
          </a:stretch>
        </p:blipFill>
        <p:spPr>
          <a:xfrm>
            <a:off x="3446127" y="843457"/>
            <a:ext cx="2232248" cy="634628"/>
          </a:xfrm>
          <a:prstGeom prst="rect">
            <a:avLst/>
          </a:prstGeom>
        </p:spPr>
      </p:pic>
      <p:graphicFrame>
        <p:nvGraphicFramePr>
          <p:cNvPr id="8" name="Grafico 7">
            <a:extLst>
              <a:ext uri="{FF2B5EF4-FFF2-40B4-BE49-F238E27FC236}">
                <a16:creationId xmlns:a16="http://schemas.microsoft.com/office/drawing/2014/main" xmlns="" id="{B7ADE9CE-1D30-4AB8-82D4-FFE3DFB7BB7F}"/>
              </a:ext>
            </a:extLst>
          </p:cNvPr>
          <p:cNvGraphicFramePr>
            <a:graphicFrameLocks/>
          </p:cNvGraphicFramePr>
          <p:nvPr>
            <p:extLst>
              <p:ext uri="{D42A27DB-BD31-4B8C-83A1-F6EECF244321}">
                <p14:modId xmlns:p14="http://schemas.microsoft.com/office/powerpoint/2010/main" val="2791414013"/>
              </p:ext>
            </p:extLst>
          </p:nvPr>
        </p:nvGraphicFramePr>
        <p:xfrm>
          <a:off x="138546" y="1478085"/>
          <a:ext cx="4489739" cy="48782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co 5">
            <a:extLst>
              <a:ext uri="{FF2B5EF4-FFF2-40B4-BE49-F238E27FC236}">
                <a16:creationId xmlns:a16="http://schemas.microsoft.com/office/drawing/2014/main" xmlns="" id="{342AF8D9-C89C-014D-8167-E0087EAA9876}"/>
              </a:ext>
            </a:extLst>
          </p:cNvPr>
          <p:cNvGraphicFramePr>
            <a:graphicFrameLocks/>
          </p:cNvGraphicFramePr>
          <p:nvPr>
            <p:extLst>
              <p:ext uri="{D42A27DB-BD31-4B8C-83A1-F6EECF244321}">
                <p14:modId xmlns:p14="http://schemas.microsoft.com/office/powerpoint/2010/main" val="2108855699"/>
              </p:ext>
            </p:extLst>
          </p:nvPr>
        </p:nvGraphicFramePr>
        <p:xfrm>
          <a:off x="4628286" y="1478085"/>
          <a:ext cx="4504168" cy="4878265"/>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Connettore 2 3">
            <a:extLst>
              <a:ext uri="{FF2B5EF4-FFF2-40B4-BE49-F238E27FC236}">
                <a16:creationId xmlns:a16="http://schemas.microsoft.com/office/drawing/2014/main" xmlns="" id="{E5865535-594C-9043-82BB-0E278A44C242}"/>
              </a:ext>
            </a:extLst>
          </p:cNvPr>
          <p:cNvCxnSpPr>
            <a:cxnSpLocks/>
          </p:cNvCxnSpPr>
          <p:nvPr/>
        </p:nvCxnSpPr>
        <p:spPr>
          <a:xfrm>
            <a:off x="2781300" y="3695700"/>
            <a:ext cx="5016500" cy="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Connettore 2 9">
            <a:extLst>
              <a:ext uri="{FF2B5EF4-FFF2-40B4-BE49-F238E27FC236}">
                <a16:creationId xmlns:a16="http://schemas.microsoft.com/office/drawing/2014/main" xmlns="" id="{ED9DB598-A919-B140-AF54-8C1D2664332D}"/>
              </a:ext>
            </a:extLst>
          </p:cNvPr>
          <p:cNvCxnSpPr>
            <a:cxnSpLocks/>
          </p:cNvCxnSpPr>
          <p:nvPr/>
        </p:nvCxnSpPr>
        <p:spPr>
          <a:xfrm>
            <a:off x="937877" y="3073400"/>
            <a:ext cx="5016500" cy="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Connettore 2 11">
            <a:extLst>
              <a:ext uri="{FF2B5EF4-FFF2-40B4-BE49-F238E27FC236}">
                <a16:creationId xmlns:a16="http://schemas.microsoft.com/office/drawing/2014/main" xmlns="" id="{96F3F38F-E99D-1D4A-AFBF-4BF68B9CF77F}"/>
              </a:ext>
            </a:extLst>
          </p:cNvPr>
          <p:cNvCxnSpPr>
            <a:cxnSpLocks/>
          </p:cNvCxnSpPr>
          <p:nvPr/>
        </p:nvCxnSpPr>
        <p:spPr>
          <a:xfrm flipH="1">
            <a:off x="2921000" y="4445000"/>
            <a:ext cx="3632201" cy="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ttore 2 13">
            <a:extLst>
              <a:ext uri="{FF2B5EF4-FFF2-40B4-BE49-F238E27FC236}">
                <a16:creationId xmlns:a16="http://schemas.microsoft.com/office/drawing/2014/main" xmlns="" id="{4FC2A155-CF99-9043-920A-15DFECA89FE3}"/>
              </a:ext>
            </a:extLst>
          </p:cNvPr>
          <p:cNvCxnSpPr>
            <a:cxnSpLocks/>
          </p:cNvCxnSpPr>
          <p:nvPr/>
        </p:nvCxnSpPr>
        <p:spPr>
          <a:xfrm flipH="1">
            <a:off x="1917700" y="4965700"/>
            <a:ext cx="3632201" cy="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990598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7877</TotalTime>
  <Words>445</Words>
  <Application>Microsoft Office PowerPoint</Application>
  <PresentationFormat>Presentazione su schermo (4:3)</PresentationFormat>
  <Paragraphs>127</Paragraphs>
  <Slides>16</Slides>
  <Notes>3</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Roberto Vegnuti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Roberto Vegnuti</dc:creator>
  <cp:lastModifiedBy>Giada Campus</cp:lastModifiedBy>
  <cp:revision>960</cp:revision>
  <cp:lastPrinted>2020-11-18T19:06:20Z</cp:lastPrinted>
  <dcterms:created xsi:type="dcterms:W3CDTF">2016-09-02T09:45:17Z</dcterms:created>
  <dcterms:modified xsi:type="dcterms:W3CDTF">2021-11-25T13:12:20Z</dcterms:modified>
</cp:coreProperties>
</file>